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8"/>
  </p:notesMasterIdLst>
  <p:sldIdLst>
    <p:sldId id="269" r:id="rId2"/>
    <p:sldId id="257" r:id="rId3"/>
    <p:sldId id="259" r:id="rId4"/>
    <p:sldId id="347" r:id="rId5"/>
    <p:sldId id="260" r:id="rId6"/>
    <p:sldId id="261" r:id="rId7"/>
    <p:sldId id="363" r:id="rId8"/>
    <p:sldId id="262" r:id="rId9"/>
    <p:sldId id="263" r:id="rId10"/>
    <p:sldId id="264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62" r:id="rId26"/>
    <p:sldId id="283" r:id="rId27"/>
    <p:sldId id="284" r:id="rId28"/>
    <p:sldId id="285" r:id="rId29"/>
    <p:sldId id="286" r:id="rId30"/>
    <p:sldId id="287" r:id="rId31"/>
    <p:sldId id="348" r:id="rId32"/>
    <p:sldId id="288" r:id="rId33"/>
    <p:sldId id="289" r:id="rId34"/>
    <p:sldId id="290" r:id="rId35"/>
    <p:sldId id="291" r:id="rId36"/>
    <p:sldId id="349" r:id="rId37"/>
    <p:sldId id="293" r:id="rId38"/>
    <p:sldId id="294" r:id="rId39"/>
    <p:sldId id="295" r:id="rId40"/>
    <p:sldId id="350" r:id="rId41"/>
    <p:sldId id="316" r:id="rId42"/>
    <p:sldId id="302" r:id="rId43"/>
    <p:sldId id="303" r:id="rId44"/>
    <p:sldId id="298" r:id="rId45"/>
    <p:sldId id="351" r:id="rId46"/>
    <p:sldId id="299" r:id="rId47"/>
    <p:sldId id="304" r:id="rId48"/>
    <p:sldId id="300" r:id="rId49"/>
    <p:sldId id="296" r:id="rId50"/>
    <p:sldId id="305" r:id="rId51"/>
    <p:sldId id="306" r:id="rId52"/>
    <p:sldId id="308" r:id="rId53"/>
    <p:sldId id="309" r:id="rId54"/>
    <p:sldId id="310" r:id="rId55"/>
    <p:sldId id="311" r:id="rId56"/>
    <p:sldId id="352" r:id="rId57"/>
    <p:sldId id="313" r:id="rId58"/>
    <p:sldId id="314" r:id="rId59"/>
    <p:sldId id="315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1" r:id="rId83"/>
    <p:sldId id="342" r:id="rId84"/>
    <p:sldId id="343" r:id="rId85"/>
    <p:sldId id="344" r:id="rId86"/>
    <p:sldId id="345" r:id="rId87"/>
    <p:sldId id="346" r:id="rId88"/>
    <p:sldId id="353" r:id="rId89"/>
    <p:sldId id="354" r:id="rId90"/>
    <p:sldId id="355" r:id="rId91"/>
    <p:sldId id="356" r:id="rId92"/>
    <p:sldId id="358" r:id="rId93"/>
    <p:sldId id="357" r:id="rId94"/>
    <p:sldId id="359" r:id="rId95"/>
    <p:sldId id="360" r:id="rId96"/>
    <p:sldId id="36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Relationship Id="rId6" Type="http://schemas.openxmlformats.org/officeDocument/2006/relationships/image" Target="../media/image282.wmf"/><Relationship Id="rId5" Type="http://schemas.openxmlformats.org/officeDocument/2006/relationships/image" Target="../media/image281.wmf"/><Relationship Id="rId4" Type="http://schemas.openxmlformats.org/officeDocument/2006/relationships/image" Target="../media/image2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35545-E86D-4338-A622-E95B1EE75C3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87640-F8B3-4DD3-A63F-76B70839B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why for n=0 to</a:t>
            </a:r>
            <a:r>
              <a:rPr lang="en-US" baseline="0" dirty="0" smtClean="0"/>
              <a:t> M-1, no requirement of |z|&lt;1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87640-F8B3-4DD3-A63F-76B70839B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6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en-US" altLang="zh-CN" dirty="0" smtClean="0"/>
              <a:t>uestions: energy</a:t>
            </a:r>
            <a:r>
              <a:rPr lang="en-US" altLang="zh-CN" baseline="0" dirty="0" smtClean="0"/>
              <a:t> infinite or power infinite?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87640-F8B3-4DD3-A63F-76B70839B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2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87640-F8B3-4DD3-A63F-76B70839B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0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Errors in previous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87640-F8B3-4DD3-A63F-76B70839B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D133C-72BF-4CBD-874A-EDEBEC02701E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7E45-B6BA-478D-9F06-6342922DBF3D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3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3F7B9-9D52-4120-9723-0024BD74A70A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1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8AF6-CB8B-410B-9D86-A02C7A33CCF5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F9E31-A193-46E6-8508-1EB9F37C0EEB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3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D00D-A8FE-4082-9BE3-7ED10EAD9153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2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FBD5-6E9E-42B5-836E-4CF089A06984}" type="datetime1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2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3507-49AB-4622-B2B4-B8C0FE810E1D}" type="datetime1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D8E4B-1CF5-4736-9A5B-187448C6CF21}" type="datetime1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4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A79-0FAC-4EA8-9412-7DDABE6F2B2A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3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9B22-382A-4166-8B77-3647A1B76677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9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22A31-3E22-44CC-B8AC-3272256CE5BA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E535-D60B-4D74-B343-055D6221C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tmp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emf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2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5" Type="http://schemas.openxmlformats.org/officeDocument/2006/relationships/image" Target="../media/image64.png"/><Relationship Id="rId10" Type="http://schemas.microsoft.com/office/2007/relationships/hdphoto" Target="../media/hdphoto1.wdp"/><Relationship Id="rId4" Type="http://schemas.openxmlformats.org/officeDocument/2006/relationships/image" Target="../media/image540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70.png"/><Relationship Id="rId3" Type="http://schemas.openxmlformats.org/officeDocument/2006/relationships/image" Target="../media/image610.png"/><Relationship Id="rId7" Type="http://schemas.openxmlformats.org/officeDocument/2006/relationships/image" Target="../media/image66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microsoft.com/office/2007/relationships/hdphoto" Target="../media/hdphoto5.wdp"/><Relationship Id="rId4" Type="http://schemas.openxmlformats.org/officeDocument/2006/relationships/image" Target="../media/image620.png"/><Relationship Id="rId9" Type="http://schemas.openxmlformats.org/officeDocument/2006/relationships/image" Target="../media/image67.png"/><Relationship Id="rId14" Type="http://schemas.openxmlformats.org/officeDocument/2006/relationships/image" Target="../media/image68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microsoft.com/office/2007/relationships/hdphoto" Target="../media/hdphoto7.wdp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10.wdp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1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0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88.png"/><Relationship Id="rId1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92.png"/><Relationship Id="rId4" Type="http://schemas.microsoft.com/office/2007/relationships/hdphoto" Target="../media/hdphoto1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100.png"/><Relationship Id="rId4" Type="http://schemas.microsoft.com/office/2007/relationships/hdphoto" Target="../media/hdphoto19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23.wdp"/><Relationship Id="rId3" Type="http://schemas.openxmlformats.org/officeDocument/2006/relationships/image" Target="../media/image1.png"/><Relationship Id="rId7" Type="http://schemas.openxmlformats.org/officeDocument/2006/relationships/image" Target="../media/image103.wmf"/><Relationship Id="rId12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microsoft.com/office/2007/relationships/hdphoto" Target="../media/hdphoto22.wdp"/><Relationship Id="rId5" Type="http://schemas.openxmlformats.org/officeDocument/2006/relationships/image" Target="../media/image104.wmf"/><Relationship Id="rId10" Type="http://schemas.openxmlformats.org/officeDocument/2006/relationships/image" Target="../media/image106.png"/><Relationship Id="rId4" Type="http://schemas.openxmlformats.org/officeDocument/2006/relationships/oleObject" Target="../embeddings/oleObject4.bin"/><Relationship Id="rId9" Type="http://schemas.microsoft.com/office/2007/relationships/hdphoto" Target="../media/hdphoto2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13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microsoft.com/office/2007/relationships/hdphoto" Target="../media/hdphoto24.wdp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4" Type="http://schemas.microsoft.com/office/2007/relationships/hdphoto" Target="../media/hdphoto27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1.png"/><Relationship Id="rId4" Type="http://schemas.openxmlformats.org/officeDocument/2006/relationships/image" Target="../media/image1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20.tmp"/><Relationship Id="rId9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13" Type="http://schemas.openxmlformats.org/officeDocument/2006/relationships/image" Target="../media/image147.png"/><Relationship Id="rId18" Type="http://schemas.microsoft.com/office/2007/relationships/hdphoto" Target="../media/hdphoto36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12" Type="http://schemas.microsoft.com/office/2007/relationships/hdphoto" Target="../media/hdphoto33.wdp"/><Relationship Id="rId17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10" Type="http://schemas.microsoft.com/office/2007/relationships/hdphoto" Target="../media/hdphoto32.wdp"/><Relationship Id="rId4" Type="http://schemas.microsoft.com/office/2007/relationships/hdphoto" Target="../media/hdphoto29.wdp"/><Relationship Id="rId9" Type="http://schemas.openxmlformats.org/officeDocument/2006/relationships/image" Target="../media/image145.png"/><Relationship Id="rId14" Type="http://schemas.microsoft.com/office/2007/relationships/hdphoto" Target="../media/hdphoto34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image" Target="../media/image1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7.wdp"/><Relationship Id="rId5" Type="http://schemas.openxmlformats.org/officeDocument/2006/relationships/image" Target="../media/image182.png"/><Relationship Id="rId4" Type="http://schemas.openxmlformats.org/officeDocument/2006/relationships/image" Target="../media/image18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84.png"/><Relationship Id="rId7" Type="http://schemas.openxmlformats.org/officeDocument/2006/relationships/image" Target="../media/image19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01.png"/><Relationship Id="rId5" Type="http://schemas.openxmlformats.org/officeDocument/2006/relationships/image" Target="../media/image193.png"/><Relationship Id="rId10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1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84.png"/><Relationship Id="rId7" Type="http://schemas.openxmlformats.org/officeDocument/2006/relationships/image" Target="../media/image20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01.png"/><Relationship Id="rId5" Type="http://schemas.openxmlformats.org/officeDocument/2006/relationships/image" Target="../media/image193.png"/><Relationship Id="rId10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195.png"/><Relationship Id="rId4" Type="http://schemas.openxmlformats.org/officeDocument/2006/relationships/image" Target="../media/image2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195.tmp"/><Relationship Id="rId7" Type="http://schemas.openxmlformats.org/officeDocument/2006/relationships/image" Target="../media/image210.png"/><Relationship Id="rId2" Type="http://schemas.openxmlformats.org/officeDocument/2006/relationships/image" Target="../media/image194.tmp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207.png"/><Relationship Id="rId10" Type="http://schemas.microsoft.com/office/2007/relationships/hdphoto" Target="../media/hdphoto40.wdp"/><Relationship Id="rId4" Type="http://schemas.openxmlformats.org/officeDocument/2006/relationships/image" Target="../media/image1.png"/><Relationship Id="rId9" Type="http://schemas.openxmlformats.org/officeDocument/2006/relationships/image" Target="../media/image2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.png"/><Relationship Id="rId7" Type="http://schemas.microsoft.com/office/2007/relationships/hdphoto" Target="../media/hdphoto42.wdp"/><Relationship Id="rId2" Type="http://schemas.openxmlformats.org/officeDocument/2006/relationships/image" Target="../media/image2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microsoft.com/office/2007/relationships/hdphoto" Target="../media/hdphoto41.wdp"/><Relationship Id="rId4" Type="http://schemas.openxmlformats.org/officeDocument/2006/relationships/image" Target="../media/image215.png"/><Relationship Id="rId9" Type="http://schemas.openxmlformats.org/officeDocument/2006/relationships/image" Target="../media/image2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tmp"/><Relationship Id="rId5" Type="http://schemas.microsoft.com/office/2007/relationships/hdphoto" Target="../media/hdphoto43.wdp"/><Relationship Id="rId4" Type="http://schemas.openxmlformats.org/officeDocument/2006/relationships/image" Target="../media/image217.png"/><Relationship Id="rId9" Type="http://schemas.openxmlformats.org/officeDocument/2006/relationships/image" Target="../media/image219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5.wdp"/><Relationship Id="rId5" Type="http://schemas.openxmlformats.org/officeDocument/2006/relationships/image" Target="../media/image224.png"/><Relationship Id="rId4" Type="http://schemas.microsoft.com/office/2007/relationships/hdphoto" Target="../media/hdphoto44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48.wdp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7.wdp"/><Relationship Id="rId5" Type="http://schemas.openxmlformats.org/officeDocument/2006/relationships/image" Target="../media/image228.png"/><Relationship Id="rId10" Type="http://schemas.microsoft.com/office/2007/relationships/hdphoto" Target="../media/hdphoto49.wdp"/><Relationship Id="rId4" Type="http://schemas.microsoft.com/office/2007/relationships/hdphoto" Target="../media/hdphoto46.wdp"/><Relationship Id="rId9" Type="http://schemas.openxmlformats.org/officeDocument/2006/relationships/image" Target="../media/image2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image" Target="../media/image2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tmp"/><Relationship Id="rId11" Type="http://schemas.openxmlformats.org/officeDocument/2006/relationships/image" Target="../media/image243.png"/><Relationship Id="rId5" Type="http://schemas.openxmlformats.org/officeDocument/2006/relationships/image" Target="../media/image232.tmp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.png"/><Relationship Id="rId7" Type="http://schemas.openxmlformats.org/officeDocument/2006/relationships/image" Target="../media/image237.png"/><Relationship Id="rId2" Type="http://schemas.openxmlformats.org/officeDocument/2006/relationships/image" Target="../media/image2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35.tmp"/><Relationship Id="rId10" Type="http://schemas.openxmlformats.org/officeDocument/2006/relationships/image" Target="../media/image255.png"/><Relationship Id="rId4" Type="http://schemas.openxmlformats.org/officeDocument/2006/relationships/image" Target="../media/image235.png"/><Relationship Id="rId9" Type="http://schemas.openxmlformats.org/officeDocument/2006/relationships/image" Target="../media/image2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image" Target="../media/image2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microsoft.com/office/2007/relationships/hdphoto" Target="../media/hdphoto53.wdp"/><Relationship Id="rId3" Type="http://schemas.openxmlformats.org/officeDocument/2006/relationships/image" Target="../media/image1.png"/><Relationship Id="rId7" Type="http://schemas.microsoft.com/office/2007/relationships/hdphoto" Target="../media/hdphoto51.wdp"/><Relationship Id="rId12" Type="http://schemas.openxmlformats.org/officeDocument/2006/relationships/image" Target="../media/image2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8.png"/><Relationship Id="rId11" Type="http://schemas.microsoft.com/office/2007/relationships/hdphoto" Target="../media/hdphoto52.wdp"/><Relationship Id="rId5" Type="http://schemas.microsoft.com/office/2007/relationships/hdphoto" Target="../media/hdphoto50.wdp"/><Relationship Id="rId10" Type="http://schemas.openxmlformats.org/officeDocument/2006/relationships/image" Target="../media/image249.png"/><Relationship Id="rId4" Type="http://schemas.openxmlformats.org/officeDocument/2006/relationships/image" Target="../media/image238.png"/><Relationship Id="rId9" Type="http://schemas.openxmlformats.org/officeDocument/2006/relationships/image" Target="../media/image23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t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tmp"/><Relationship Id="rId4" Type="http://schemas.openxmlformats.org/officeDocument/2006/relationships/image" Target="../media/image253.tm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tmp"/><Relationship Id="rId4" Type="http://schemas.openxmlformats.org/officeDocument/2006/relationships/image" Target="../media/image2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54.tmp"/><Relationship Id="rId7" Type="http://schemas.openxmlformats.org/officeDocument/2006/relationships/image" Target="../media/image2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tm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tmp"/><Relationship Id="rId4" Type="http://schemas.openxmlformats.org/officeDocument/2006/relationships/image" Target="../media/image262.tmp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56.wdp"/><Relationship Id="rId3" Type="http://schemas.openxmlformats.org/officeDocument/2006/relationships/image" Target="../media/image269.png"/><Relationship Id="rId7" Type="http://schemas.openxmlformats.org/officeDocument/2006/relationships/image" Target="../media/image2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5.wdp"/><Relationship Id="rId5" Type="http://schemas.openxmlformats.org/officeDocument/2006/relationships/image" Target="../media/image270.png"/><Relationship Id="rId4" Type="http://schemas.microsoft.com/office/2007/relationships/hdphoto" Target="../media/hdphoto54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tmp"/><Relationship Id="rId4" Type="http://schemas.openxmlformats.org/officeDocument/2006/relationships/image" Target="../media/image273.tm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76.tm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81.wmf"/><Relationship Id="rId18" Type="http://schemas.openxmlformats.org/officeDocument/2006/relationships/image" Target="../media/image288.png"/><Relationship Id="rId26" Type="http://schemas.openxmlformats.org/officeDocument/2006/relationships/image" Target="../media/image297.png"/><Relationship Id="rId3" Type="http://schemas.openxmlformats.org/officeDocument/2006/relationships/image" Target="../media/image1.png"/><Relationship Id="rId21" Type="http://schemas.openxmlformats.org/officeDocument/2006/relationships/image" Target="../media/image292.png"/><Relationship Id="rId7" Type="http://schemas.openxmlformats.org/officeDocument/2006/relationships/image" Target="../media/image278.wmf"/><Relationship Id="rId12" Type="http://schemas.openxmlformats.org/officeDocument/2006/relationships/oleObject" Target="../embeddings/oleObject12.bin"/><Relationship Id="rId17" Type="http://schemas.microsoft.com/office/2007/relationships/hdphoto" Target="../media/hdphoto57.wdp"/><Relationship Id="rId25" Type="http://schemas.openxmlformats.org/officeDocument/2006/relationships/image" Target="../media/image29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7.png"/><Relationship Id="rId20" Type="http://schemas.openxmlformats.org/officeDocument/2006/relationships/image" Target="../media/image289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0.wmf"/><Relationship Id="rId24" Type="http://schemas.openxmlformats.org/officeDocument/2006/relationships/image" Target="../media/image295.png"/><Relationship Id="rId5" Type="http://schemas.openxmlformats.org/officeDocument/2006/relationships/image" Target="../media/image277.wmf"/><Relationship Id="rId15" Type="http://schemas.openxmlformats.org/officeDocument/2006/relationships/image" Target="../media/image282.wmf"/><Relationship Id="rId23" Type="http://schemas.openxmlformats.org/officeDocument/2006/relationships/image" Target="../media/image294.png"/><Relationship Id="rId10" Type="http://schemas.openxmlformats.org/officeDocument/2006/relationships/oleObject" Target="../embeddings/oleObject11.bin"/><Relationship Id="rId19" Type="http://schemas.microsoft.com/office/2007/relationships/hdphoto" Target="../media/hdphoto58.wdp"/><Relationship Id="rId4" Type="http://schemas.openxmlformats.org/officeDocument/2006/relationships/oleObject" Target="../embeddings/oleObject8.bin"/><Relationship Id="rId9" Type="http://schemas.openxmlformats.org/officeDocument/2006/relationships/image" Target="../media/image279.wmf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293.png"/><Relationship Id="rId27" Type="http://schemas.openxmlformats.org/officeDocument/2006/relationships/image" Target="../media/image29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0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01.png"/><Relationship Id="rId17" Type="http://schemas.openxmlformats.org/officeDocument/2006/relationships/image" Target="../media/image306.png"/><Relationship Id="rId2" Type="http://schemas.openxmlformats.org/officeDocument/2006/relationships/image" Target="../media/image1.png"/><Relationship Id="rId16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00.png"/><Relationship Id="rId5" Type="http://schemas.openxmlformats.org/officeDocument/2006/relationships/image" Target="../media/image309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17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16.png"/><Relationship Id="rId2" Type="http://schemas.openxmlformats.org/officeDocument/2006/relationships/image" Target="../media/image1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15.png"/><Relationship Id="rId5" Type="http://schemas.openxmlformats.org/officeDocument/2006/relationships/image" Target="../media/image322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1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31.png"/><Relationship Id="rId3" Type="http://schemas.openxmlformats.org/officeDocument/2006/relationships/image" Target="../media/image333.png"/><Relationship Id="rId7" Type="http://schemas.openxmlformats.org/officeDocument/2006/relationships/image" Target="../media/image311.png"/><Relationship Id="rId12" Type="http://schemas.openxmlformats.org/officeDocument/2006/relationships/image" Target="../media/image330.png"/><Relationship Id="rId2" Type="http://schemas.openxmlformats.org/officeDocument/2006/relationships/image" Target="../media/image1.png"/><Relationship Id="rId16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29.png"/><Relationship Id="rId5" Type="http://schemas.openxmlformats.org/officeDocument/2006/relationships/image" Target="../media/image309.png"/><Relationship Id="rId15" Type="http://schemas.openxmlformats.org/officeDocument/2006/relationships/image" Target="../media/image336.png"/><Relationship Id="rId10" Type="http://schemas.openxmlformats.org/officeDocument/2006/relationships/image" Target="../media/image328.png"/><Relationship Id="rId4" Type="http://schemas.openxmlformats.org/officeDocument/2006/relationships/image" Target="../media/image308.png"/><Relationship Id="rId9" Type="http://schemas.openxmlformats.org/officeDocument/2006/relationships/image" Target="../media/image335.png"/><Relationship Id="rId14" Type="http://schemas.openxmlformats.org/officeDocument/2006/relationships/image" Target="../media/image33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40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338.png"/><Relationship Id="rId5" Type="http://schemas.openxmlformats.org/officeDocument/2006/relationships/image" Target="../media/image34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4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5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" Type="http://schemas.openxmlformats.org/officeDocument/2006/relationships/image" Target="../media/image1.png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image" Target="../media/image350.png"/><Relationship Id="rId5" Type="http://schemas.openxmlformats.org/officeDocument/2006/relationships/image" Target="../media/image353.png"/><Relationship Id="rId15" Type="http://schemas.openxmlformats.org/officeDocument/2006/relationships/image" Target="../media/image360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10.png"/><Relationship Id="rId18" Type="http://schemas.openxmlformats.org/officeDocument/2006/relationships/image" Target="../media/image376.png"/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12" Type="http://schemas.openxmlformats.org/officeDocument/2006/relationships/image" Target="../media/image371.png"/><Relationship Id="rId17" Type="http://schemas.openxmlformats.org/officeDocument/2006/relationships/image" Target="../media/image375.png"/><Relationship Id="rId2" Type="http://schemas.openxmlformats.org/officeDocument/2006/relationships/image" Target="../media/image1.png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70.png"/><Relationship Id="rId5" Type="http://schemas.openxmlformats.org/officeDocument/2006/relationships/image" Target="../media/image353.png"/><Relationship Id="rId15" Type="http://schemas.openxmlformats.org/officeDocument/2006/relationships/image" Target="../media/image373.png"/><Relationship Id="rId10" Type="http://schemas.openxmlformats.org/officeDocument/2006/relationships/image" Target="../media/image369.png"/><Relationship Id="rId4" Type="http://schemas.openxmlformats.org/officeDocument/2006/relationships/image" Target="../media/image3650.png"/><Relationship Id="rId9" Type="http://schemas.openxmlformats.org/officeDocument/2006/relationships/image" Target="../media/image368.png"/><Relationship Id="rId14" Type="http://schemas.openxmlformats.org/officeDocument/2006/relationships/image" Target="../media/image37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png"/><Relationship Id="rId18" Type="http://schemas.openxmlformats.org/officeDocument/2006/relationships/image" Target="../media/image390.png"/><Relationship Id="rId3" Type="http://schemas.openxmlformats.org/officeDocument/2006/relationships/image" Target="../media/image3750.pn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" Type="http://schemas.openxmlformats.org/officeDocument/2006/relationships/image" Target="../media/image1.png"/><Relationship Id="rId16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0.png"/><Relationship Id="rId15" Type="http://schemas.openxmlformats.org/officeDocument/2006/relationships/image" Target="../media/image387.png"/><Relationship Id="rId10" Type="http://schemas.openxmlformats.org/officeDocument/2006/relationships/image" Target="../media/image382.png"/><Relationship Id="rId4" Type="http://schemas.openxmlformats.org/officeDocument/2006/relationships/image" Target="../media/image377.png"/><Relationship Id="rId9" Type="http://schemas.openxmlformats.org/officeDocument/2006/relationships/image" Target="../media/image381.png"/><Relationship Id="rId14" Type="http://schemas.openxmlformats.org/officeDocument/2006/relationships/image" Target="../media/image38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50.png"/><Relationship Id="rId18" Type="http://schemas.openxmlformats.org/officeDocument/2006/relationships/image" Target="../media/image399.png"/><Relationship Id="rId3" Type="http://schemas.openxmlformats.org/officeDocument/2006/relationships/image" Target="../media/image3750.png"/><Relationship Id="rId7" Type="http://schemas.openxmlformats.org/officeDocument/2006/relationships/image" Target="../media/image379.png"/><Relationship Id="rId12" Type="http://schemas.openxmlformats.org/officeDocument/2006/relationships/image" Target="../media/image3940.png"/><Relationship Id="rId17" Type="http://schemas.openxmlformats.org/officeDocument/2006/relationships/image" Target="../media/image382.png"/><Relationship Id="rId2" Type="http://schemas.openxmlformats.org/officeDocument/2006/relationships/image" Target="../media/image1.png"/><Relationship Id="rId16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395.png"/><Relationship Id="rId5" Type="http://schemas.openxmlformats.org/officeDocument/2006/relationships/image" Target="../media/image3770.png"/><Relationship Id="rId15" Type="http://schemas.openxmlformats.org/officeDocument/2006/relationships/image" Target="../media/image397.pn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393.png"/><Relationship Id="rId14" Type="http://schemas.openxmlformats.org/officeDocument/2006/relationships/image" Target="../media/image3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9175" y="1606457"/>
            <a:ext cx="9144000" cy="99192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Signals and Systems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9991" y="3602038"/>
            <a:ext cx="5142983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 smtClean="0">
                <a:solidFill>
                  <a:srgbClr val="00B0F0"/>
                </a:solidFill>
              </a:rPr>
              <a:t>L</a:t>
            </a:r>
            <a:r>
              <a:rPr lang="en-US" altLang="zh-CN" b="1" dirty="0" smtClean="0">
                <a:solidFill>
                  <a:srgbClr val="00B0F0"/>
                </a:solidFill>
              </a:rPr>
              <a:t>ecturer: </a:t>
            </a:r>
            <a:r>
              <a:rPr lang="en-US" b="1" dirty="0">
                <a:solidFill>
                  <a:srgbClr val="00B0F0"/>
                </a:solidFill>
              </a:rPr>
              <a:t>Dr. Lin Xu (</a:t>
            </a:r>
            <a:r>
              <a:rPr lang="zh-CN" altLang="en-US" b="1" dirty="0">
                <a:solidFill>
                  <a:srgbClr val="00B0F0"/>
                </a:solidFill>
              </a:rPr>
              <a:t>徐林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  <a:p>
            <a:pPr algn="l"/>
            <a:r>
              <a:rPr lang="en-US" b="1" dirty="0">
                <a:solidFill>
                  <a:srgbClr val="00B0F0"/>
                </a:solidFill>
              </a:rPr>
              <a:t>Office: 2-302I, SIST</a:t>
            </a:r>
          </a:p>
          <a:p>
            <a:pPr algn="l"/>
            <a:r>
              <a:rPr lang="en-US" b="1" dirty="0">
                <a:solidFill>
                  <a:srgbClr val="00B0F0"/>
                </a:solidFill>
              </a:rPr>
              <a:t>Email: </a:t>
            </a:r>
            <a:r>
              <a:rPr lang="en-US" b="1" u="sng" dirty="0">
                <a:solidFill>
                  <a:srgbClr val="00B0F0"/>
                </a:solidFill>
              </a:rPr>
              <a:t>xulin1@shanghaitech.edu.cn</a:t>
            </a:r>
          </a:p>
          <a:p>
            <a:pPr algn="l"/>
            <a:r>
              <a:rPr lang="en-US" b="1" dirty="0">
                <a:solidFill>
                  <a:srgbClr val="00B0F0"/>
                </a:solidFill>
              </a:rPr>
              <a:t>Tel: 20684449 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137014" y="303490"/>
            <a:ext cx="1569636" cy="14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outslides5ESC0.pdf - Adobe Acrobat Pro DC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t="23548" r="15971" b="7842"/>
          <a:stretch/>
        </p:blipFill>
        <p:spPr>
          <a:xfrm>
            <a:off x="1968135" y="1529456"/>
            <a:ext cx="7993349" cy="50934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22" y="990599"/>
            <a:ext cx="9454242" cy="634698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Pre-knowledge: Zeros of a complex equation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330926"/>
            <a:ext cx="11342914" cy="9710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Signals and Systems: An overview </a:t>
            </a:r>
            <a:r>
              <a:rPr lang="en-US" b="1" dirty="0" smtClean="0">
                <a:solidFill>
                  <a:srgbClr val="0070C0"/>
                </a:solidFill>
              </a:rPr>
              <a:t>(ch.1)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9971" y="1677584"/>
            <a:ext cx="10515600" cy="4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Continuous-Time and Discrete-Time Signals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Transformations of the Independent Variable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Exponential and Sinusoidal Signals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The Unit Impulse and Unit Step Functions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Continuous-Time and Discrete-Time Systems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/>
              <a:t> Basic System Properties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9971" y="1677584"/>
            <a:ext cx="10515600" cy="4126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Continuous-Time and Discrete-Time Signals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Transformations of the Independent Variable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Exponential and Sinusoidal Signals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The Unit Impulse and Unit Step Functions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Continuous-Time and Discrete-Time Systems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Basic System Properties</a:t>
            </a:r>
          </a:p>
        </p:txBody>
      </p:sp>
    </p:spTree>
    <p:extLst>
      <p:ext uri="{BB962C8B-B14F-4D97-AF65-F5344CB8AC3E}">
        <p14:creationId xmlns:p14="http://schemas.microsoft.com/office/powerpoint/2010/main" val="41657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7013" y="1248848"/>
            <a:ext cx="11314591" cy="8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Signals</a:t>
            </a:r>
            <a:r>
              <a:rPr lang="en-US" dirty="0" smtClean="0"/>
              <a:t> describe </a:t>
            </a:r>
            <a:r>
              <a:rPr lang="en-US" dirty="0"/>
              <a:t>a wide variety of physical </a:t>
            </a:r>
            <a:r>
              <a:rPr lang="en-US" dirty="0" smtClean="0"/>
              <a:t>phenomena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8375" r="2470"/>
          <a:stretch/>
        </p:blipFill>
        <p:spPr>
          <a:xfrm>
            <a:off x="537861" y="2370076"/>
            <a:ext cx="4776186" cy="2592220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3730"/>
          <a:stretch/>
        </p:blipFill>
        <p:spPr>
          <a:xfrm>
            <a:off x="6396107" y="2953206"/>
            <a:ext cx="4816136" cy="170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38349" y="5355246"/>
                <a:ext cx="45556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The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 smtClean="0"/>
                  <a:t> are examples of signals.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49" y="5355246"/>
                <a:ext cx="4555671" cy="830997"/>
              </a:xfrm>
              <a:prstGeom prst="rect">
                <a:avLst/>
              </a:prstGeom>
              <a:blipFill>
                <a:blip r:embed="rId5"/>
                <a:stretch>
                  <a:fillRect l="-2142" t="-5839" r="-321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773408" y="5355245"/>
            <a:ext cx="4061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force f and velocity v are signals.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4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596" y="1299916"/>
            <a:ext cx="11314591" cy="198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Mathematically, signals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are represented as functions of one or more independent variables.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Example of typical signals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9080" y="3424586"/>
            <a:ext cx="6096000" cy="1512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Sound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Image 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Video 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3950" y="1314866"/>
            <a:ext cx="11314591" cy="198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Sound: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represents acoustic pressure as a function of time</a:t>
            </a:r>
          </a:p>
        </p:txBody>
      </p:sp>
      <p:pic>
        <p:nvPicPr>
          <p:cNvPr id="6" name="Result_4_microphon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1743" y="4308498"/>
            <a:ext cx="347663" cy="347663"/>
          </a:xfrm>
          <a:prstGeom prst="rect">
            <a:avLst/>
          </a:prstGeom>
        </p:spPr>
      </p:pic>
      <p:pic>
        <p:nvPicPr>
          <p:cNvPr id="10" name="Picture 9" descr="Fig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17205" r="3566" b="1521"/>
          <a:stretch/>
        </p:blipFill>
        <p:spPr>
          <a:xfrm>
            <a:off x="1975281" y="2349224"/>
            <a:ext cx="5095784" cy="3910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06537" y="6291590"/>
                <a:ext cx="8183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37" y="6291590"/>
                <a:ext cx="818366" cy="461665"/>
              </a:xfrm>
              <a:prstGeom prst="rect">
                <a:avLst/>
              </a:prstGeom>
              <a:blipFill>
                <a:blip r:embed="rId7"/>
                <a:stretch>
                  <a:fillRect l="-1481" r="-14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8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0887" y="1317390"/>
            <a:ext cx="11314591" cy="198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Picture: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represents brightness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a function of two spatial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160080" y="4001148"/>
                <a:ext cx="11524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080" y="4001148"/>
                <a:ext cx="1152431" cy="461665"/>
              </a:xfrm>
              <a:prstGeom prst="rect">
                <a:avLst/>
              </a:prstGeom>
              <a:blipFill>
                <a:blip r:embed="rId3"/>
                <a:stretch>
                  <a:fillRect l="-1587" r="-10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72" y="2046515"/>
            <a:ext cx="3940628" cy="394062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4631872" y="4001148"/>
            <a:ext cx="3528208" cy="23083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596" y="1284348"/>
            <a:ext cx="11314591" cy="198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Video: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sequence of images, called frames, and is a function of 3 variables: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spatial coordinates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26818" y="4243117"/>
                <a:ext cx="13955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18" y="4243117"/>
                <a:ext cx="1395575" cy="461665"/>
              </a:xfrm>
              <a:prstGeom prst="rect">
                <a:avLst/>
              </a:prstGeom>
              <a:blipFill>
                <a:blip r:embed="rId3"/>
                <a:stretch>
                  <a:fillRect l="-877" r="-8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1" y="2591549"/>
            <a:ext cx="6569529" cy="37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596" y="1414977"/>
            <a:ext cx="11314591" cy="4772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I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ndependent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variables 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can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be one or 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more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Focus on signals involving a </a:t>
            </a:r>
            <a:r>
              <a:rPr lang="en-US" sz="3200" dirty="0">
                <a:solidFill>
                  <a:srgbClr val="FF0000"/>
                </a:solidFill>
                <a:latin typeface="Calibri" panose="020F0502020204030204"/>
              </a:rPr>
              <a:t>single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independent 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G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enerally 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refer to the independent variable as </a:t>
            </a:r>
            <a:r>
              <a:rPr lang="en-US" sz="3200" dirty="0">
                <a:solidFill>
                  <a:srgbClr val="FF0000"/>
                </a:solidFill>
                <a:latin typeface="Calibri" panose="020F0502020204030204"/>
              </a:rPr>
              <a:t>time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, although it may not in fact represent time in specific 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applications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Calibri" panose="020F0502020204030204"/>
              </a:rPr>
              <a:t>Continues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-time and </a:t>
            </a:r>
            <a:r>
              <a:rPr lang="en-US" sz="3200" dirty="0" smtClean="0">
                <a:solidFill>
                  <a:srgbClr val="FF0000"/>
                </a:solidFill>
                <a:latin typeface="Calibri" panose="020F0502020204030204"/>
              </a:rPr>
              <a:t>discrete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-time signal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80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2381" y="1209168"/>
            <a:ext cx="10794718" cy="1654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Continues-time signals: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independent variable is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continuous,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 signals are defined for a continuum of values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94" y="2557058"/>
            <a:ext cx="5069556" cy="30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7328" y="1172028"/>
            <a:ext cx="11223171" cy="9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600" b="1" i="1" u="sng" dirty="0">
                <a:solidFill>
                  <a:srgbClr val="C00000"/>
                </a:solidFill>
                <a:latin typeface="Calibri" panose="020F0502020204030204"/>
              </a:rPr>
              <a:t>Discrete-time signals: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defined only at discrete times, and the independent variable takes on only a discrete set of values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51" y="2041017"/>
            <a:ext cx="7187378" cy="45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025" y="133578"/>
            <a:ext cx="5687997" cy="723444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</a:t>
            </a:r>
            <a:r>
              <a:rPr lang="en-US" altLang="zh-CN" b="1" dirty="0" smtClean="0">
                <a:solidFill>
                  <a:schemeClr val="bg1"/>
                </a:solidFill>
              </a:rPr>
              <a:t>ourse </a:t>
            </a:r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5425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b="1" dirty="0" smtClean="0"/>
              <a:t> 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 Global </a:t>
            </a:r>
            <a:r>
              <a:rPr lang="en-US" sz="3200" b="1" dirty="0" smtClean="0"/>
              <a:t>content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 smtClean="0"/>
              <a:t> Exams and grades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 </a:t>
            </a:r>
            <a:r>
              <a:rPr lang="en-US" sz="3200" b="1" dirty="0" smtClean="0"/>
              <a:t>Text book and materials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 smtClean="0"/>
              <a:t> Organization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 </a:t>
            </a:r>
            <a:r>
              <a:rPr lang="en-US" sz="3200" b="1" dirty="0" smtClean="0"/>
              <a:t>Pre-knowledge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E535-D60B-4D74-B343-055D6221C0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3"/>
          <a:stretch/>
        </p:blipFill>
        <p:spPr>
          <a:xfrm>
            <a:off x="6014289" y="4095435"/>
            <a:ext cx="5885263" cy="250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297214"/>
                <a:ext cx="11431466" cy="1603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b="1" i="1" u="sng" dirty="0">
                    <a:solidFill>
                      <a:srgbClr val="C00000"/>
                    </a:solidFill>
                    <a:latin typeface="Calibri" panose="020F0502020204030204"/>
                  </a:rPr>
                  <a:t>Continuous-time signals: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denote </a:t>
                </a:r>
                <a:r>
                  <a:rPr lang="en-US" dirty="0">
                    <a:solidFill>
                      <a:prstClr val="black"/>
                    </a:solidFill>
                  </a:rPr>
                  <a:t>the independent variable, enclosed in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b="1" i="1" u="sng" dirty="0">
                    <a:solidFill>
                      <a:srgbClr val="C00000"/>
                    </a:solidFill>
                    <a:latin typeface="Calibri" panose="020F0502020204030204"/>
                  </a:rPr>
                  <a:t>Discrete-time signals: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denote the independent variable, enclosed in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prstClr val="black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297214"/>
                <a:ext cx="11431466" cy="1603830"/>
              </a:xfrm>
              <a:prstGeom prst="rect">
                <a:avLst/>
              </a:prstGeom>
              <a:blipFill>
                <a:blip r:embed="rId4"/>
                <a:stretch>
                  <a:fillRect l="-800" t="-5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5" t="7866" r="7900" b="57070"/>
          <a:stretch/>
        </p:blipFill>
        <p:spPr>
          <a:xfrm>
            <a:off x="955217" y="4397450"/>
            <a:ext cx="4876801" cy="1776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42408" y="3870519"/>
                <a:ext cx="8122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408" y="3870519"/>
                <a:ext cx="812209" cy="461665"/>
              </a:xfrm>
              <a:prstGeom prst="rect">
                <a:avLst/>
              </a:prstGeom>
              <a:blipFill>
                <a:blip r:embed="rId6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99205" y="3695260"/>
                <a:ext cx="822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205" y="3695260"/>
                <a:ext cx="822789" cy="461665"/>
              </a:xfrm>
              <a:prstGeom prst="rect">
                <a:avLst/>
              </a:prstGeom>
              <a:blipFill>
                <a:blip r:embed="rId7"/>
                <a:stretch>
                  <a:fillRect r="-222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7484" y="2818368"/>
                <a:ext cx="920239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prstClr val="black"/>
                    </a:solidFill>
                  </a:rPr>
                  <a:t>discrete in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nature; </a:t>
                </a:r>
                <a:r>
                  <a:rPr lang="en-US" sz="2400" dirty="0">
                    <a:solidFill>
                      <a:prstClr val="black"/>
                    </a:solidFill>
                  </a:rPr>
                  <a:t>or 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sampling of continuous-time signal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Focus mainly on the second case, defined only for integer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84" y="2818368"/>
                <a:ext cx="9202391" cy="830997"/>
              </a:xfrm>
              <a:prstGeom prst="rect">
                <a:avLst/>
              </a:prstGeom>
              <a:blipFill>
                <a:blip r:embed="rId8"/>
                <a:stretch>
                  <a:fillRect l="-92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8679" y="5830388"/>
                <a:ext cx="585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79" y="5830388"/>
                <a:ext cx="5851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517171" y="5839094"/>
                <a:ext cx="56465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171" y="5839094"/>
                <a:ext cx="56465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9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137287"/>
                <a:ext cx="11431466" cy="18650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kumimoji="0" lang="en-US" sz="2800" b="1" i="1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Signal</a:t>
                </a:r>
                <a:r>
                  <a:rPr lang="en-US" b="1" i="1" u="sng" dirty="0" smtClean="0">
                    <a:solidFill>
                      <a:srgbClr val="C00000"/>
                    </a:solidFill>
                  </a:rPr>
                  <a:t> energy and </a:t>
                </a:r>
                <a:r>
                  <a:rPr lang="en-US" b="1" i="1" u="sng" dirty="0" smtClean="0">
                    <a:solidFill>
                      <a:srgbClr val="C00000"/>
                    </a:solidFill>
                    <a:latin typeface="Calibri" panose="020F0502020204030204"/>
                  </a:rPr>
                  <a:t>power</a:t>
                </a:r>
                <a:endParaRPr lang="en-US" b="1" i="1" u="sng" dirty="0">
                  <a:solidFill>
                    <a:srgbClr val="C00000"/>
                  </a:solidFill>
                  <a:latin typeface="Calibri" panose="020F0502020204030204"/>
                </a:endParaRPr>
              </a:p>
              <a:p>
                <a:pPr lvl="0">
                  <a:buFont typeface="Wingdings" panose="05000000000000000000" pitchFamily="2" charset="2"/>
                  <a:buChar char="q"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 voltage and current</a:t>
                </a: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Calibri" panose="020F0502020204030204"/>
                  </a:rPr>
                  <a:t>across a resistor R, the </a:t>
                </a:r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instantaneous</a:t>
                </a:r>
                <a:r>
                  <a:rPr lang="en-US" dirty="0" smtClean="0">
                    <a:solidFill>
                      <a:schemeClr val="tx1"/>
                    </a:solidFill>
                    <a:latin typeface="Calibri" panose="020F0502020204030204"/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power</a:t>
                </a:r>
                <a:r>
                  <a:rPr lang="en-US" dirty="0" smtClean="0">
                    <a:solidFill>
                      <a:schemeClr val="tx1"/>
                    </a:solidFill>
                    <a:latin typeface="Calibri" panose="020F0502020204030204"/>
                  </a:rPr>
                  <a:t> is</a:t>
                </a: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137287"/>
                <a:ext cx="11431466" cy="1865086"/>
              </a:xfrm>
              <a:prstGeom prst="rect">
                <a:avLst/>
              </a:prstGeom>
              <a:blipFill>
                <a:blip r:embed="rId3"/>
                <a:stretch>
                  <a:fillRect l="-1067" t="-5556" r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217" y="2993150"/>
            <a:ext cx="2466450" cy="1872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8343" y="3257360"/>
                <a:ext cx="83711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Font typeface="Wingdings" panose="05000000000000000000" pitchFamily="2" charset="2"/>
                  <a:buChar char="q"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total energy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over the time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is 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3257360"/>
                <a:ext cx="8371114" cy="523220"/>
              </a:xfrm>
              <a:prstGeom prst="rect">
                <a:avLst/>
              </a:prstGeom>
              <a:blipFill>
                <a:blip r:embed="rId5"/>
                <a:stretch>
                  <a:fillRect l="-1238" t="-10465" r="-123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58075" y="2301668"/>
                <a:ext cx="4151649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5" y="2301668"/>
                <a:ext cx="4151649" cy="7007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58075" y="3858829"/>
                <a:ext cx="5231881" cy="722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b="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5" y="3858829"/>
                <a:ext cx="5231881" cy="722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7329" y="4819947"/>
                <a:ext cx="88664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Font typeface="Wingdings" panose="05000000000000000000" pitchFamily="2" charset="2"/>
                  <a:buChar char="q"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average power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over the time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is 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4819947"/>
                <a:ext cx="8866414" cy="523220"/>
              </a:xfrm>
              <a:prstGeom prst="rect">
                <a:avLst/>
              </a:prstGeom>
              <a:blipFill>
                <a:blip r:embed="rId8"/>
                <a:stretch>
                  <a:fillRect l="-116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58075" y="5471931"/>
                <a:ext cx="6730112" cy="755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b="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75" y="5471931"/>
                <a:ext cx="6730112" cy="755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b="1" i="1" u="sng" dirty="0">
                    <a:solidFill>
                      <a:srgbClr val="C00000"/>
                    </a:solidFill>
                  </a:rPr>
                  <a:t>Signal energy and </a:t>
                </a:r>
                <a:r>
                  <a:rPr lang="en-US" b="1" i="1" u="sng" dirty="0" smtClean="0">
                    <a:solidFill>
                      <a:srgbClr val="C00000"/>
                    </a:solidFill>
                  </a:rPr>
                  <a:t>power</a:t>
                </a: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 Similarly,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for any </a:t>
                </a:r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, the total energy is defined </a:t>
                </a:r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as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  <a:blipFill>
                <a:blip r:embed="rId3"/>
                <a:stretch>
                  <a:fillRect l="-1067" t="-8743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7329" y="4830194"/>
            <a:ext cx="8866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average power is defined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88157" y="5419085"/>
                <a:ext cx="1990160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7" y="5419085"/>
                <a:ext cx="1990160" cy="969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51900" y="2326602"/>
                <a:ext cx="2978636" cy="110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𝑑𝑡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900" y="2326602"/>
                <a:ext cx="2978636" cy="1106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25049" y="2568806"/>
                <a:ext cx="19484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49" y="2568806"/>
                <a:ext cx="19484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851900" y="3433187"/>
                <a:ext cx="2765564" cy="1319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900" y="3433187"/>
                <a:ext cx="2765564" cy="1319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338650" y="3756586"/>
                <a:ext cx="21534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650" y="3756586"/>
                <a:ext cx="215347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964970" y="5482363"/>
                <a:ext cx="2758126" cy="969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70" y="5482363"/>
                <a:ext cx="2758126" cy="969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940105" y="2645750"/>
            <a:ext cx="3542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Continuous-time signal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53316" y="3827256"/>
            <a:ext cx="3064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Discrete-time signal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63453" y="5673564"/>
            <a:ext cx="185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Continuous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89339" y="5705469"/>
            <a:ext cx="1371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Discrete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1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 energy and power</a:t>
                </a:r>
                <a:endParaRPr kumimoji="0" 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buFont typeface="Wingdings" panose="05000000000000000000" pitchFamily="2" charset="2"/>
                  <a:buChar char="q"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Over</a:t>
                </a: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infinite time interval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−∞≤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≤∞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</a:t>
                </a:r>
                <a:r>
                  <a:rPr lang="en-US" b="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  <a:blipFill>
                <a:blip r:embed="rId3"/>
                <a:stretch>
                  <a:fillRect l="-1067" t="-8743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24198" y="5064849"/>
                <a:ext cx="4291367" cy="105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98" y="5064849"/>
                <a:ext cx="4291367" cy="1058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80500" y="2295055"/>
                <a:ext cx="6383863" cy="105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≜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00" y="2295055"/>
                <a:ext cx="6383863" cy="1058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80500" y="3548224"/>
                <a:ext cx="618675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≜</m:t>
                      </m:r>
                      <m:limLow>
                        <m:limLow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=−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]|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00" y="3548224"/>
                <a:ext cx="6186757" cy="130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13062" y="4942252"/>
                <a:ext cx="490608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limLow>
                        <m:limLow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62" y="4942252"/>
                <a:ext cx="4906087" cy="130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80499" y="2295055"/>
                <a:ext cx="6383863" cy="105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≜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499" y="2295055"/>
                <a:ext cx="6383863" cy="1058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80500" y="3548224"/>
                <a:ext cx="618675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≜</m:t>
                      </m:r>
                      <m:limLow>
                        <m:limLow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=−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]|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00" y="3548224"/>
                <a:ext cx="6186757" cy="13038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4198" y="5064976"/>
                <a:ext cx="4291367" cy="105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98" y="5064976"/>
                <a:ext cx="4291367" cy="10586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113062" y="4942252"/>
                <a:ext cx="490608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limLow>
                        <m:limLow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62" y="4942252"/>
                <a:ext cx="4906087" cy="13038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9221549" y="2562789"/>
            <a:ext cx="185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Continuous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296403" y="3938555"/>
            <a:ext cx="1371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Discrete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44852" y="6123537"/>
            <a:ext cx="185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Continuous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94511" y="6123138"/>
            <a:ext cx="1371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Discrete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1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 energy and power</a:t>
                </a:r>
                <a:endParaRPr kumimoji="0" 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buFont typeface="Wingdings" panose="05000000000000000000" pitchFamily="2" charset="2"/>
                  <a:buChar char="q"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Finite-energy</a:t>
                </a: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signal: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  <a:blipFill>
                <a:blip r:embed="rId3"/>
                <a:stretch>
                  <a:fillRect l="-1067" t="-8743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02649" y="2381197"/>
                <a:ext cx="4956998" cy="10586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≜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→∞</m:t>
                              </m:r>
                            </m:lim>
                          </m:limLow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den>
                          </m:f>
                        </m:fName>
                        <m:e>
                          <m:nary>
                            <m:nary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649" y="2381197"/>
                <a:ext cx="4956998" cy="1058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7329" y="5013169"/>
                <a:ext cx="60892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Font typeface="Wingdings" panose="05000000000000000000" pitchFamily="2" charset="2"/>
                  <a:buChar char="q"/>
                </a:pPr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 Finite-power signal: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5013169"/>
                <a:ext cx="6089296" cy="523220"/>
              </a:xfrm>
              <a:prstGeom prst="rect">
                <a:avLst/>
              </a:prstGeom>
              <a:blipFill>
                <a:blip r:embed="rId5"/>
                <a:stretch>
                  <a:fillRect l="-170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02649" y="3439885"/>
                <a:ext cx="5513304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≜</m:t>
                      </m:r>
                      <m:limLow>
                        <m:limLow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649" y="3439885"/>
                <a:ext cx="5513304" cy="130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7329" y="5536389"/>
                <a:ext cx="8626928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Infinite energy &amp; power signal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5536389"/>
                <a:ext cx="8626928" cy="800219"/>
              </a:xfrm>
              <a:prstGeom prst="rect">
                <a:avLst/>
              </a:prstGeom>
              <a:blipFill>
                <a:blip r:embed="rId7"/>
                <a:stretch>
                  <a:fillRect l="-1201" b="-2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Continuous-Time </a:t>
            </a:r>
            <a:r>
              <a:rPr lang="en-US" sz="4000" b="1" dirty="0">
                <a:solidFill>
                  <a:schemeClr val="bg1"/>
                </a:solidFill>
              </a:rPr>
              <a:t>and </a:t>
            </a:r>
            <a:r>
              <a:rPr lang="en-US" sz="4000" b="1" dirty="0" smtClean="0">
                <a:solidFill>
                  <a:schemeClr val="bg1"/>
                </a:solidFill>
              </a:rPr>
              <a:t>Discrete-Time Signals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1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Signal energy and power</a:t>
                </a:r>
                <a:endParaRPr kumimoji="0" 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9" y="1176762"/>
                <a:ext cx="11431466" cy="1116933"/>
              </a:xfrm>
              <a:prstGeom prst="rect">
                <a:avLst/>
              </a:prstGeom>
              <a:blipFill>
                <a:blip r:embed="rId4"/>
                <a:stretch>
                  <a:fillRect l="-1067" t="-8743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99057" y="4063413"/>
                <a:ext cx="27762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&lt;∞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=∞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57" y="4063413"/>
                <a:ext cx="2776273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66628" y="5269769"/>
                <a:ext cx="41460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∞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∞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28" y="5269769"/>
                <a:ext cx="4146078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55931" y="2293695"/>
                <a:ext cx="3814890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 smtClean="0">
                    <a:solidFill>
                      <a:srgbClr val="0070C0"/>
                    </a:solidFill>
                  </a:rPr>
                  <a:t>(1)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1, 0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≤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0,  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&gt;1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1" y="2293695"/>
                <a:ext cx="3814890" cy="1467966"/>
              </a:xfrm>
              <a:prstGeom prst="rect">
                <a:avLst/>
              </a:prstGeom>
              <a:blipFill>
                <a:blip r:embed="rId7"/>
                <a:stretch>
                  <a:fillRect l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87959" y="5269769"/>
                <a:ext cx="1933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(3)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9" y="5269769"/>
                <a:ext cx="1933799" cy="523220"/>
              </a:xfrm>
              <a:prstGeom prst="rect">
                <a:avLst/>
              </a:prstGeom>
              <a:blipFill>
                <a:blip r:embed="rId8"/>
                <a:stretch>
                  <a:fillRect l="-662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55931" y="4063413"/>
                <a:ext cx="1997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(2)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]=4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1" y="4063413"/>
                <a:ext cx="1997855" cy="523220"/>
              </a:xfrm>
              <a:prstGeom prst="rect">
                <a:avLst/>
              </a:prstGeom>
              <a:blipFill>
                <a:blip r:embed="rId9"/>
                <a:stretch>
                  <a:fillRect l="-6422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791413" y="2774737"/>
                <a:ext cx="3231309" cy="5058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∞,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13" y="2774737"/>
                <a:ext cx="3231309" cy="5058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1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901828"/>
            <a:ext cx="10515600" cy="47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 Continuous-Time and Discrete-Time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 Transformations of the Independent 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Exponential and Sinusoidal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Unit Impulse and Unit Step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Systems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Basic System Properties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3291" y="19595"/>
            <a:ext cx="11342914" cy="97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Signals and Systems: An overview (ch.1)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8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06038" y="1114400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</a:rPr>
              <a:t>Time </a:t>
            </a: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</a:rPr>
              <a:t>shift</a:t>
            </a:r>
            <a:endParaRPr lang="en-US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17615" y="2355132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15" y="2355132"/>
                <a:ext cx="838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19488" y="2355132"/>
                <a:ext cx="20937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88" y="2355132"/>
                <a:ext cx="20937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7615" y="4820660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15" y="4820660"/>
                <a:ext cx="838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925864" y="4820660"/>
                <a:ext cx="26809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864" y="4820660"/>
                <a:ext cx="26809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204728" y="1784512"/>
                <a:ext cx="1237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728" y="1784512"/>
                <a:ext cx="12370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413884" y="4140356"/>
                <a:ext cx="1307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884" y="4140356"/>
                <a:ext cx="13079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6510" y="1781311"/>
            <a:ext cx="5163760" cy="20301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2906" y="4140356"/>
            <a:ext cx="5453920" cy="191289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853729" y="5082270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50366" y="2616767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38200" y="3139962"/>
                <a:ext cx="60756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39962"/>
                <a:ext cx="6075657" cy="830997"/>
              </a:xfrm>
              <a:prstGeom prst="rect">
                <a:avLst/>
              </a:prstGeom>
              <a:blipFill>
                <a:blip r:embed="rId1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601454" y="2256969"/>
                <a:ext cx="49725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454" y="2256969"/>
                <a:ext cx="49725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203440" y="2240685"/>
                <a:ext cx="49725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40" y="2240685"/>
                <a:ext cx="497252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6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7329" y="1176762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</a:rPr>
              <a:t>Time </a:t>
            </a: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</a:rPr>
              <a:t>reversal</a:t>
            </a:r>
            <a:endParaRPr lang="en-US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8030" y="2371596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30" y="2371596"/>
                <a:ext cx="838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76349" y="2371596"/>
                <a:ext cx="1387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49" y="2371596"/>
                <a:ext cx="13879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955" y="1516804"/>
            <a:ext cx="4773582" cy="2078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37" y="4459998"/>
            <a:ext cx="1969179" cy="2078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62" y="4459998"/>
            <a:ext cx="2121592" cy="2078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164" y="4459998"/>
            <a:ext cx="2048434" cy="210939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620270" y="2647078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47312" y="3936778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312" y="3936778"/>
                <a:ext cx="8382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4007545" y="4198413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470219" y="3867739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219" y="3867739"/>
                <a:ext cx="838200" cy="523220"/>
              </a:xfrm>
              <a:prstGeom prst="rect">
                <a:avLst/>
              </a:prstGeom>
              <a:blipFill>
                <a:blip r:embed="rId14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7220575" y="4198388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053215" y="3943152"/>
                <a:ext cx="15454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215" y="3943152"/>
                <a:ext cx="15454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7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7329" y="1176762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</a:rPr>
              <a:t>Time scaling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26" y="4283321"/>
            <a:ext cx="3286029" cy="17009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0" y="4216259"/>
            <a:ext cx="2139881" cy="17679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20" y="4283321"/>
            <a:ext cx="1658256" cy="1694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71533" y="3861002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533" y="3861002"/>
                <a:ext cx="8382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765052" y="4122612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5460" y="3861002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460" y="3861002"/>
                <a:ext cx="838200" cy="523220"/>
              </a:xfrm>
              <a:prstGeom prst="rect">
                <a:avLst/>
              </a:prstGeom>
              <a:blipFill>
                <a:blip r:embed="rId10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6578979" y="4122612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966899" y="3861002"/>
                <a:ext cx="16620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899" y="3861002"/>
                <a:ext cx="16620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323030" y="1777074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30" y="1777074"/>
                <a:ext cx="8382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085460" y="1773775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460" y="1773775"/>
                <a:ext cx="838200" cy="523220"/>
              </a:xfrm>
              <a:prstGeom prst="rect">
                <a:avLst/>
              </a:prstGeom>
              <a:blipFill>
                <a:blip r:embed="rId13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3911558" y="2051316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323030" y="2582117"/>
                <a:ext cx="83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30" y="2582117"/>
                <a:ext cx="8382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085460" y="2578818"/>
                <a:ext cx="12942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460" y="2578818"/>
                <a:ext cx="129421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3911558" y="2856359"/>
            <a:ext cx="55607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71813" y="1790197"/>
            <a:ext cx="2016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Compressed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7071813" y="2570490"/>
            <a:ext cx="2016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Stretched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62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rik vullin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178" y="3812345"/>
            <a:ext cx="2135372" cy="26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552" y="990599"/>
            <a:ext cx="4373880" cy="723444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Motivation</a:t>
            </a:r>
            <a:endParaRPr lang="en-US" sz="2800" b="1" i="1" u="sng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32162" y="1902701"/>
            <a:ext cx="6859090" cy="3807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prstClr val="black"/>
                </a:solidFill>
              </a:rPr>
              <a:t> Importance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endParaRPr lang="en-US" dirty="0" smtClean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prstClr val="black"/>
                </a:solidFill>
              </a:rPr>
              <a:t> Confidence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Math is a </a:t>
            </a:r>
            <a:r>
              <a:rPr lang="en-US" dirty="0" smtClean="0">
                <a:solidFill>
                  <a:prstClr val="black"/>
                </a:solidFill>
              </a:rPr>
              <a:t>important but </a:t>
            </a:r>
            <a:r>
              <a:rPr lang="en-US" dirty="0">
                <a:solidFill>
                  <a:prstClr val="black"/>
                </a:solidFill>
              </a:rPr>
              <a:t>not </a:t>
            </a:r>
            <a:r>
              <a:rPr lang="en-US" dirty="0" smtClean="0">
                <a:solidFill>
                  <a:prstClr val="black"/>
                </a:solidFill>
              </a:rPr>
              <a:t>everything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prstClr val="black"/>
                </a:solidFill>
              </a:rPr>
              <a:t> Focus </a:t>
            </a:r>
            <a:r>
              <a:rPr lang="en-US" dirty="0">
                <a:solidFill>
                  <a:prstClr val="black"/>
                </a:solidFill>
              </a:rPr>
              <a:t>on big </a:t>
            </a:r>
            <a:r>
              <a:rPr lang="en-US" dirty="0" smtClean="0">
                <a:solidFill>
                  <a:prstClr val="black"/>
                </a:solidFill>
              </a:rPr>
              <a:t>pictures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GPA and real knowledge</a:t>
            </a:r>
            <a:endParaRPr lang="en-US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 descr="https://www.bibliatodo.com/En/christian-news/files/2019/11/Belgian-boy-set-to-become-worlds-youngest-university-gradu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67" y="1382679"/>
            <a:ext cx="4312565" cy="22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54935" y="2203207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Laurent Simons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827741" y="4922443"/>
            <a:ext cx="152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Rik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dirty="0" err="1" smtClean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Vullings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314553" y="1768132"/>
                <a:ext cx="5891074" cy="21045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Ø"/>
                </a:pP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compressed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stretched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reversed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,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shifted</a:t>
                </a:r>
                <a:endParaRPr lang="en-US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53" y="1768132"/>
                <a:ext cx="5891074" cy="2104528"/>
              </a:xfrm>
              <a:prstGeom prst="rect">
                <a:avLst/>
              </a:prstGeom>
              <a:blipFill>
                <a:blip r:embed="rId3"/>
                <a:stretch>
                  <a:fillRect l="-1863" t="-4638" b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76" y="4512336"/>
            <a:ext cx="1975275" cy="2127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336705" y="1037366"/>
                <a:ext cx="11431466" cy="844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en-US" b="1" i="1" u="sng" dirty="0" smtClean="0">
                    <a:solidFill>
                      <a:srgbClr val="C00000"/>
                    </a:solidFill>
                    <a:latin typeface="Calibri" panose="020F0502020204030204"/>
                  </a:rPr>
                  <a:t>General: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Calibri" panose="020F0502020204030204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</a:rPr>
                  <a:t>Let </a:t>
                </a:r>
                <a:r>
                  <a:rPr lang="en-US" sz="4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prstClr val="black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b="1" i="1" u="sng" dirty="0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5" y="1037366"/>
                <a:ext cx="11431466" cy="844011"/>
              </a:xfrm>
              <a:prstGeom prst="rect">
                <a:avLst/>
              </a:prstGeom>
              <a:blipFill>
                <a:blip r:embed="rId6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36705" y="3950270"/>
                <a:ext cx="11431466" cy="702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lang="en-US" b="1" i="1" u="sng" dirty="0" smtClean="0">
                    <a:solidFill>
                      <a:srgbClr val="C00000"/>
                    </a:solidFill>
                    <a:latin typeface="Calibri" panose="020F0502020204030204"/>
                  </a:rPr>
                  <a:t>Example1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Calibri" panose="020F0502020204030204"/>
                  </a:rPr>
                  <a:t>: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Given the signal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, to illustrate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5" y="3950270"/>
                <a:ext cx="11431466" cy="702562"/>
              </a:xfrm>
              <a:prstGeom prst="rect">
                <a:avLst/>
              </a:prstGeom>
              <a:blipFill>
                <a:blip r:embed="rId7"/>
                <a:stretch>
                  <a:fillRect l="-1067" t="-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314553" y="4603426"/>
                <a:ext cx="5891074" cy="21045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Ø"/>
                </a:pP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53" y="4603426"/>
                <a:ext cx="5891074" cy="2104528"/>
              </a:xfrm>
              <a:prstGeom prst="rect">
                <a:avLst/>
              </a:prstGeom>
              <a:blipFill>
                <a:blip r:embed="rId8"/>
                <a:stretch>
                  <a:fillRect l="-1863" t="-5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2" y="4009189"/>
            <a:ext cx="2591025" cy="21825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035" y="1964517"/>
            <a:ext cx="2286198" cy="21215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875" y="4173795"/>
            <a:ext cx="2706859" cy="213988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609" y="1937211"/>
            <a:ext cx="2475191" cy="2194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6620" y="4009189"/>
            <a:ext cx="3231160" cy="2347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4517"/>
            <a:ext cx="1975275" cy="2127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181868" y="1221106"/>
                <a:ext cx="8428731" cy="74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Ø"/>
                </a:pPr>
                <a:r>
                  <a:rPr kumimoji="0" lang="en-US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8" y="1221106"/>
                <a:ext cx="8428731" cy="744096"/>
              </a:xfrm>
              <a:prstGeom prst="rect">
                <a:avLst/>
              </a:prstGeom>
              <a:blipFill>
                <a:blip r:embed="rId15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4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1145449"/>
            <a:ext cx="10706100" cy="1895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000" lvl="2" indent="-396000">
              <a:buFont typeface="Wingdings" panose="05000000000000000000" pitchFamily="2" charset="2"/>
              <a:buChar char="q"/>
            </a:pPr>
            <a:r>
              <a:rPr lang="en-US" sz="2800" b="1" i="1" u="sng" dirty="0">
                <a:solidFill>
                  <a:srgbClr val="C00000"/>
                </a:solidFill>
              </a:rPr>
              <a:t>Example2</a:t>
            </a:r>
            <a:r>
              <a:rPr lang="en-US" sz="2800" b="1" i="1" dirty="0">
                <a:solidFill>
                  <a:srgbClr val="C00000"/>
                </a:solidFill>
              </a:rPr>
              <a:t>: </a:t>
            </a:r>
            <a:r>
              <a:rPr lang="en-US" sz="2800" dirty="0" smtClean="0"/>
              <a:t>A discrete signal </a:t>
            </a:r>
            <a:r>
              <a:rPr lang="en-US" sz="2800" i="1" dirty="0" smtClean="0"/>
              <a:t>x</a:t>
            </a:r>
            <a:r>
              <a:rPr lang="en-US" sz="2800" dirty="0" smtClean="0"/>
              <a:t>[</a:t>
            </a:r>
            <a:r>
              <a:rPr lang="en-US" sz="2800" i="1" dirty="0" smtClean="0"/>
              <a:t>n</a:t>
            </a:r>
            <a:r>
              <a:rPr lang="en-US" sz="2800" dirty="0" smtClean="0"/>
              <a:t>] is shown below, sketch and label following signals:</a:t>
            </a:r>
          </a:p>
          <a:p>
            <a:pPr marL="468000" lvl="1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5073" y="2977787"/>
            <a:ext cx="6870121" cy="33785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137" y="210772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i="1" dirty="0" smtClean="0"/>
              <a:t>x</a:t>
            </a:r>
            <a:r>
              <a:rPr lang="en-US" altLang="zh-CN" sz="2800" dirty="0" smtClean="0"/>
              <a:t>[2</a:t>
            </a:r>
            <a:r>
              <a:rPr lang="en-US" altLang="zh-CN" sz="2800" i="1" dirty="0" smtClean="0"/>
              <a:t>n</a:t>
            </a:r>
            <a:r>
              <a:rPr lang="en-US" altLang="zh-CN" sz="2800" dirty="0" smtClean="0"/>
              <a:t>]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i="1" dirty="0" smtClean="0"/>
              <a:t>x</a:t>
            </a:r>
            <a:r>
              <a:rPr lang="en-US" altLang="zh-CN" sz="2800" dirty="0" smtClean="0"/>
              <a:t>[2</a:t>
            </a:r>
            <a:r>
              <a:rPr lang="en-US" altLang="zh-CN" sz="2800" i="1" dirty="0" smtClean="0"/>
              <a:t>n+</a:t>
            </a:r>
            <a:r>
              <a:rPr lang="en-US" altLang="zh-CN" sz="2800" dirty="0" smtClean="0"/>
              <a:t>1</a:t>
            </a:r>
            <a:r>
              <a:rPr lang="en-US" altLang="zh-CN"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845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4463"/>
          <a:stretch/>
        </p:blipFill>
        <p:spPr>
          <a:xfrm>
            <a:off x="2546174" y="1004631"/>
            <a:ext cx="5875399" cy="297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7085" y="4223417"/>
            <a:ext cx="3505821" cy="2582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9338" y="4185133"/>
            <a:ext cx="4021339" cy="25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76" y="1387412"/>
            <a:ext cx="7919427" cy="2413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7329" y="1176762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</a:rPr>
              <a:t>Periodic </a:t>
            </a:r>
            <a:r>
              <a:rPr lang="en-US" b="1" i="1" u="sng" dirty="0" smtClean="0">
                <a:solidFill>
                  <a:srgbClr val="C00000"/>
                </a:solidFill>
              </a:rPr>
              <a:t>Signals</a:t>
            </a:r>
            <a:endParaRPr lang="en-US" b="1" i="1" u="sng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83212" y="4343498"/>
                <a:ext cx="10814957" cy="1850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smtClean="0"/>
                  <a:t>Continuous-time: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for all </a:t>
                </a:r>
                <a:r>
                  <a:rPr lang="en-US" altLang="zh-CN" i="1" dirty="0" smtClean="0"/>
                  <a:t>t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zh-CN" i="1" dirty="0"/>
                  <a:t> </a:t>
                </a:r>
                <a:r>
                  <a:rPr lang="en-US" altLang="zh-CN" dirty="0" smtClean="0"/>
                  <a:t>Fundamental period</a:t>
                </a:r>
              </a:p>
              <a:p>
                <a:pPr lvl="1"/>
                <a:r>
                  <a:rPr lang="en-US" sz="2800" dirty="0" smtClean="0"/>
                  <a:t>The smallest positive value of T for which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en-US" sz="2800" dirty="0" smtClean="0"/>
                  <a:t>holds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12" y="4343498"/>
                <a:ext cx="10814957" cy="1850173"/>
              </a:xfrm>
              <a:prstGeom prst="rect">
                <a:avLst/>
              </a:prstGeom>
              <a:blipFill>
                <a:blip r:embed="rId4"/>
                <a:stretch>
                  <a:fillRect l="-958" t="-5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4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8" y="1371468"/>
            <a:ext cx="7051728" cy="30337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7329" y="1176762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</a:rPr>
              <a:t>Periodic </a:t>
            </a:r>
            <a:r>
              <a:rPr lang="en-US" b="1" i="1" u="sng" dirty="0" smtClean="0">
                <a:solidFill>
                  <a:srgbClr val="C00000"/>
                </a:solidFill>
              </a:rPr>
              <a:t>Signals</a:t>
            </a:r>
            <a:endParaRPr lang="en-US" b="1" i="1" u="sng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69470" y="4487547"/>
                <a:ext cx="10635344" cy="18688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Discrete-time: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b="1" dirty="0" smtClean="0"/>
                  <a:t> </a:t>
                </a:r>
                <a:r>
                  <a:rPr lang="en-US" altLang="zh-CN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Fundamental </a:t>
                </a:r>
                <a:r>
                  <a:rPr lang="en-US" altLang="zh-CN" dirty="0"/>
                  <a:t>period</a:t>
                </a:r>
              </a:p>
              <a:p>
                <a:pPr lvl="1"/>
                <a:r>
                  <a:rPr lang="en-US" sz="2800" dirty="0"/>
                  <a:t>The smallest positive value of </a:t>
                </a:r>
                <a:r>
                  <a:rPr lang="en-US" sz="2800" i="1" dirty="0"/>
                  <a:t>N</a:t>
                </a:r>
                <a:r>
                  <a:rPr lang="en-US" sz="2800" dirty="0"/>
                  <a:t> for which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b="1" dirty="0"/>
                  <a:t> </a:t>
                </a:r>
                <a:r>
                  <a:rPr lang="en-US" sz="2800" dirty="0"/>
                  <a:t>holds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0" y="4487547"/>
                <a:ext cx="10635344" cy="1868805"/>
              </a:xfrm>
              <a:prstGeom prst="rect">
                <a:avLst/>
              </a:prstGeom>
              <a:blipFill>
                <a:blip r:embed="rId4"/>
                <a:stretch>
                  <a:fillRect l="-1032" t="-5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6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7329" y="1176762"/>
            <a:ext cx="11431466" cy="1116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1" u="sng" dirty="0">
                <a:solidFill>
                  <a:srgbClr val="C00000"/>
                </a:solidFill>
              </a:rPr>
              <a:t>Periodic </a:t>
            </a:r>
            <a:r>
              <a:rPr lang="en-US" b="1" i="1" u="sng" dirty="0" smtClean="0">
                <a:solidFill>
                  <a:srgbClr val="C00000"/>
                </a:solidFill>
              </a:rPr>
              <a:t>Signals</a:t>
            </a:r>
            <a:endParaRPr lang="en-US" b="1" i="1" u="sng" dirty="0">
              <a:solidFill>
                <a:srgbClr val="C0000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8456" y="1880418"/>
            <a:ext cx="10635344" cy="52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Example: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4" y="2143080"/>
            <a:ext cx="3829032" cy="1253952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41" y="3659694"/>
            <a:ext cx="7354019" cy="2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Even and Odd Signals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38339"/>
                <a:ext cx="10515600" cy="40386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Even signal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i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i="1" dirty="0" smtClean="0"/>
                  <a:t> </a:t>
                </a:r>
                <a:endParaRPr lang="en-US" sz="28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smtClean="0"/>
                  <a:t>Odd signal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i="1" dirty="0"/>
                  <a:t>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i="1" dirty="0"/>
                  <a:t> </a:t>
                </a:r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38339"/>
                <a:ext cx="10515600" cy="4038623"/>
              </a:xfrm>
              <a:blipFill>
                <a:blip r:embed="rId2"/>
                <a:stretch>
                  <a:fillRect l="-1043" t="-2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C89E-80AA-4277-88B3-DEC7F31DD604}" type="slidenum">
              <a:rPr lang="en-US" smtClean="0"/>
              <a:t>36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6886" y="1625585"/>
            <a:ext cx="2060627" cy="2225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1729" y="3940513"/>
            <a:ext cx="2432515" cy="18960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</a:rPr>
              <a:t>Transformation of the independent variable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9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Even and Odd Signals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Transformation of the independent variable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19097" y="1903095"/>
            <a:ext cx="10063846" cy="23532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zh-CN" dirty="0" smtClean="0"/>
              <a:t> Any </a:t>
            </a:r>
            <a:r>
              <a:rPr lang="en-US" altLang="zh-CN" dirty="0"/>
              <a:t>signal can be broken into a sum </a:t>
            </a:r>
            <a:r>
              <a:rPr lang="en-US" altLang="zh-CN" dirty="0" smtClean="0"/>
              <a:t>of two signals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 smtClean="0"/>
              <a:t> One even </a:t>
            </a:r>
            <a:r>
              <a:rPr lang="en-US" altLang="zh-CN" sz="2800" dirty="0"/>
              <a:t>and one </a:t>
            </a:r>
            <a:r>
              <a:rPr lang="en-US" altLang="zh-CN" sz="2800" dirty="0" smtClean="0"/>
              <a:t>odd</a:t>
            </a:r>
          </a:p>
          <a:p>
            <a:pPr lvl="1"/>
            <a:endParaRPr lang="en-US" sz="2800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sz="2800" dirty="0"/>
          </a:p>
          <a:p>
            <a:endParaRPr lang="en-US" dirty="0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276219"/>
              </p:ext>
            </p:extLst>
          </p:nvPr>
        </p:nvGraphicFramePr>
        <p:xfrm>
          <a:off x="2772910" y="3050834"/>
          <a:ext cx="32956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4" imgW="1143000" imgH="228600" progId="Equation.3">
                  <p:embed/>
                </p:oleObj>
              </mc:Choice>
              <mc:Fallback>
                <p:oleObj name="Equation" r:id="rId4" imgW="1143000" imgH="2286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910" y="3050834"/>
                        <a:ext cx="32956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116117"/>
              </p:ext>
            </p:extLst>
          </p:nvPr>
        </p:nvGraphicFramePr>
        <p:xfrm>
          <a:off x="2691946" y="3746159"/>
          <a:ext cx="57467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Equation" r:id="rId6" imgW="2044440" imgH="393480" progId="Equation.3">
                  <p:embed/>
                </p:oleObj>
              </mc:Choice>
              <mc:Fallback>
                <p:oleObj name="Equation" r:id="rId6" imgW="2044440" imgH="3934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1946" y="3746159"/>
                        <a:ext cx="57467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612685"/>
              </p:ext>
            </p:extLst>
          </p:nvPr>
        </p:nvGraphicFramePr>
        <p:xfrm>
          <a:off x="2726428" y="4780096"/>
          <a:ext cx="58181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8" imgW="2070000" imgH="393480" progId="Equation.3">
                  <p:embed/>
                </p:oleObj>
              </mc:Choice>
              <mc:Fallback>
                <p:oleObj name="Equation" r:id="rId8" imgW="2070000" imgH="3934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428" y="4780096"/>
                        <a:ext cx="58181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7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Even and Odd Signals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Transformation of the independent variable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041609"/>
              </p:ext>
            </p:extLst>
          </p:nvPr>
        </p:nvGraphicFramePr>
        <p:xfrm>
          <a:off x="3336471" y="1919266"/>
          <a:ext cx="5112748" cy="102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" name="Equation" r:id="rId4" imgW="2044440" imgH="393480" progId="Equation.3">
                  <p:embed/>
                </p:oleObj>
              </mc:Choice>
              <mc:Fallback>
                <p:oleObj name="Equation" r:id="rId4" imgW="2044440" imgH="3934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471" y="1919266"/>
                        <a:ext cx="5112748" cy="102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873171"/>
              </p:ext>
            </p:extLst>
          </p:nvPr>
        </p:nvGraphicFramePr>
        <p:xfrm>
          <a:off x="3475629" y="2867387"/>
          <a:ext cx="4834432" cy="953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" name="Equation" r:id="rId6" imgW="2070000" imgH="393480" progId="Equation.3">
                  <p:embed/>
                </p:oleObj>
              </mc:Choice>
              <mc:Fallback>
                <p:oleObj name="Equation" r:id="rId6" imgW="2070000" imgH="393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629" y="2867387"/>
                        <a:ext cx="4834432" cy="953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972" y="4200880"/>
            <a:ext cx="2719052" cy="19569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1613" y="4200880"/>
            <a:ext cx="2426418" cy="1956986"/>
          </a:xfrm>
          <a:prstGeom prst="rect">
            <a:avLst/>
          </a:prstGeom>
        </p:spPr>
      </p:pic>
      <p:sp>
        <p:nvSpPr>
          <p:cNvPr id="22" name="Text Box 107"/>
          <p:cNvSpPr txBox="1">
            <a:spLocks noChangeArrowheads="1"/>
          </p:cNvSpPr>
          <p:nvPr/>
        </p:nvSpPr>
        <p:spPr bwMode="auto">
          <a:xfrm>
            <a:off x="7005620" y="4594598"/>
            <a:ext cx="4187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</a:rPr>
              <a:t>+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2556" y="4213073"/>
            <a:ext cx="2548349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1505" y="1258307"/>
            <a:ext cx="2380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</a:rPr>
              <a:t>Global content</a:t>
            </a:r>
            <a:endParaRPr lang="en-US" sz="2800" i="1" u="sng" dirty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1505" y="2153142"/>
            <a:ext cx="10515600" cy="411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Overview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of Signals and Systems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Linear-Time-Invariant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Systems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Fourier Series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Representation of Periodic Signals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The Continues-Time Fourier Transform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The Discrete-Time Fourier Transform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 Time and Frequency Characterization of Signals and Systems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 Sampling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The Laplace Transform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 The Z-Transform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2185" y="1290273"/>
            <a:ext cx="1716323" cy="1104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>
          <a:xfrm flipV="1">
            <a:off x="5317671" y="1842723"/>
            <a:ext cx="1004514" cy="1074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038509" y="1868849"/>
            <a:ext cx="12436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755908" y="1604154"/>
            <a:ext cx="1073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System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4316186" y="1312249"/>
            <a:ext cx="1834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Signal (input)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8226464" y="1306776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Signal (output)</a:t>
            </a:r>
            <a:endParaRPr lang="en-US" sz="24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68025" y="133578"/>
            <a:ext cx="5687997" cy="723444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</a:t>
            </a:r>
            <a:r>
              <a:rPr lang="en-US" altLang="zh-CN" b="1" dirty="0" smtClean="0">
                <a:solidFill>
                  <a:schemeClr val="bg1"/>
                </a:solidFill>
              </a:rPr>
              <a:t>ourse </a:t>
            </a:r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Even and Odd Signals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Transformation of the independent variable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039" y="4245708"/>
            <a:ext cx="2920237" cy="22801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5062" y="4245708"/>
            <a:ext cx="2767824" cy="23898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3733" y="4219028"/>
            <a:ext cx="3243353" cy="2267909"/>
          </a:xfrm>
          <a:prstGeom prst="rect">
            <a:avLst/>
          </a:prstGeom>
        </p:spPr>
      </p:pic>
      <p:sp>
        <p:nvSpPr>
          <p:cNvPr id="24" name="Text Box 107"/>
          <p:cNvSpPr txBox="1">
            <a:spLocks noChangeArrowheads="1"/>
          </p:cNvSpPr>
          <p:nvPr/>
        </p:nvSpPr>
        <p:spPr bwMode="auto">
          <a:xfrm>
            <a:off x="6710819" y="5093371"/>
            <a:ext cx="4187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5756" y="1922756"/>
                <a:ext cx="33858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800" i="1" dirty="0"/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756" y="1922756"/>
                <a:ext cx="3385863" cy="523220"/>
              </a:xfrm>
              <a:prstGeom prst="rect">
                <a:avLst/>
              </a:prstGeom>
              <a:blipFill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674727" y="2565234"/>
                <a:ext cx="41287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27" y="2565234"/>
                <a:ext cx="412875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665687" y="3263039"/>
                <a:ext cx="4137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687" y="3263039"/>
                <a:ext cx="41377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2566" y="4135971"/>
                <a:ext cx="9324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66" y="4135971"/>
                <a:ext cx="9324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54236" y="4088002"/>
                <a:ext cx="1160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36" y="4088002"/>
                <a:ext cx="11607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812457" y="4135971"/>
                <a:ext cx="11697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57" y="4135971"/>
                <a:ext cx="116974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35633" r="72528" b="30607"/>
          <a:stretch/>
        </p:blipFill>
        <p:spPr>
          <a:xfrm>
            <a:off x="3582020" y="5096999"/>
            <a:ext cx="760377" cy="8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901828"/>
            <a:ext cx="10515600" cy="47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 Transformations of the Independent 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 Exponential and Sinusoidal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Unit Impulse and Unit Step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Systems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Basic System Properties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3291" y="19595"/>
            <a:ext cx="11342914" cy="97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Signals and Systems: An overview (ch.1)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5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79001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Continuous-Time Complex Exponential and Sinusoidal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37" y="2243679"/>
            <a:ext cx="1835055" cy="688908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514892" y="131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1" i="0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General case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4892" y="3286845"/>
            <a:ext cx="8355874" cy="45005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Real </a:t>
            </a:r>
            <a:r>
              <a:rPr lang="en-US" b="1" dirty="0">
                <a:solidFill>
                  <a:srgbClr val="0070C0"/>
                </a:solidFill>
              </a:rPr>
              <a:t>exponential signal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i="1" dirty="0" smtClean="0"/>
              <a:t> </a:t>
            </a:r>
            <a:r>
              <a:rPr lang="en-US" sz="2800" i="1" dirty="0"/>
              <a:t>C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i="1" dirty="0"/>
              <a:t>a</a:t>
            </a:r>
            <a:r>
              <a:rPr lang="en-US" sz="2800" dirty="0"/>
              <a:t> are real </a:t>
            </a:r>
            <a:endParaRPr lang="en-US" sz="2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en-US" altLang="zh-CN" sz="2800" i="1" dirty="0"/>
              <a:t> </a:t>
            </a:r>
            <a:r>
              <a:rPr kumimoji="1" lang="en-US" altLang="zh-CN" sz="2800" i="1" dirty="0" smtClean="0"/>
              <a:t>a</a:t>
            </a:r>
            <a:r>
              <a:rPr kumimoji="1" lang="en-US" altLang="zh-CN" sz="2800" dirty="0" smtClean="0"/>
              <a:t>&gt;0</a:t>
            </a:r>
            <a:r>
              <a:rPr kumimoji="1" lang="en-US" altLang="zh-CN" sz="2800" dirty="0"/>
              <a:t>,   as  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↑,   |</a:t>
            </a:r>
            <a:r>
              <a:rPr kumimoji="1" lang="en-US" altLang="zh-CN" sz="2800" i="1" dirty="0"/>
              <a:t>x</a:t>
            </a:r>
            <a:r>
              <a:rPr kumimoji="1" lang="en-US" altLang="zh-CN" sz="2800" dirty="0"/>
              <a:t>(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)| </a:t>
            </a:r>
            <a:r>
              <a:rPr kumimoji="1" lang="en-US" altLang="zh-CN" sz="2800" dirty="0" smtClean="0"/>
              <a:t>↑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en-US" altLang="zh-CN" sz="2800" i="1" dirty="0" smtClean="0"/>
              <a:t> a</a:t>
            </a:r>
            <a:r>
              <a:rPr kumimoji="1" lang="en-US" altLang="zh-CN" sz="2800" dirty="0" smtClean="0"/>
              <a:t>&lt;0</a:t>
            </a:r>
            <a:r>
              <a:rPr kumimoji="1" lang="en-US" altLang="zh-CN" sz="2800" dirty="0"/>
              <a:t>,   as  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↑,   |</a:t>
            </a:r>
            <a:r>
              <a:rPr kumimoji="1" lang="en-US" altLang="zh-CN" sz="2800" i="1" dirty="0"/>
              <a:t>x</a:t>
            </a:r>
            <a:r>
              <a:rPr kumimoji="1" lang="en-US" altLang="zh-CN" sz="2800" dirty="0"/>
              <a:t>(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)| </a:t>
            </a:r>
            <a:r>
              <a:rPr kumimoji="1" lang="en-US" altLang="zh-CN" sz="2800" dirty="0" smtClean="0"/>
              <a:t>↓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en-US" altLang="zh-CN" sz="2800" i="1" dirty="0"/>
              <a:t> </a:t>
            </a:r>
            <a:r>
              <a:rPr kumimoji="1" lang="en-US" altLang="zh-CN" sz="2800" i="1" dirty="0" smtClean="0"/>
              <a:t>a</a:t>
            </a:r>
            <a:r>
              <a:rPr kumimoji="1" lang="en-US" altLang="zh-CN" sz="2800" dirty="0" smtClean="0"/>
              <a:t>=0</a:t>
            </a:r>
            <a:r>
              <a:rPr kumimoji="1" lang="en-US" altLang="zh-CN" sz="2800" dirty="0"/>
              <a:t>,   |</a:t>
            </a:r>
            <a:r>
              <a:rPr kumimoji="1" lang="en-US" altLang="zh-CN" sz="2800" i="1" dirty="0"/>
              <a:t>x</a:t>
            </a:r>
            <a:r>
              <a:rPr kumimoji="1" lang="en-US" altLang="zh-CN" sz="2800" dirty="0"/>
              <a:t>(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)| is constant</a:t>
            </a:r>
            <a:endParaRPr lang="en-US" sz="28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6" r="5552" b="1"/>
          <a:stretch/>
        </p:blipFill>
        <p:spPr>
          <a:xfrm>
            <a:off x="6877642" y="2884714"/>
            <a:ext cx="3562358" cy="1781211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6"/>
          <a:stretch/>
        </p:blipFill>
        <p:spPr>
          <a:xfrm>
            <a:off x="6914651" y="4906103"/>
            <a:ext cx="3562358" cy="1648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19192" y="2335163"/>
            <a:ext cx="4953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i="1" dirty="0"/>
              <a:t> </a:t>
            </a:r>
            <a:r>
              <a:rPr lang="en-US" sz="2800" i="1" dirty="0" smtClean="0"/>
              <a:t>C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i="1" dirty="0"/>
              <a:t>a</a:t>
            </a:r>
            <a:r>
              <a:rPr lang="en-US" sz="2800" dirty="0"/>
              <a:t> are </a:t>
            </a:r>
            <a:r>
              <a:rPr lang="en-US" sz="2800" dirty="0" smtClean="0"/>
              <a:t>complex number 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60989" b="-1626"/>
          <a:stretch/>
        </p:blipFill>
        <p:spPr>
          <a:xfrm>
            <a:off x="8870766" y="2495817"/>
            <a:ext cx="631373" cy="6174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5613" y="2592158"/>
            <a:ext cx="73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i="1" dirty="0"/>
              <a:t>a</a:t>
            </a:r>
            <a:r>
              <a:rPr kumimoji="1" lang="en-US" altLang="zh-CN" sz="2800" dirty="0"/>
              <a:t>&gt;0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60989" b="-1626"/>
          <a:stretch/>
        </p:blipFill>
        <p:spPr>
          <a:xfrm>
            <a:off x="8888140" y="4705074"/>
            <a:ext cx="631373" cy="61747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682987" y="4801415"/>
            <a:ext cx="7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i="1" dirty="0" smtClean="0"/>
              <a:t>a</a:t>
            </a:r>
            <a:r>
              <a:rPr kumimoji="1" lang="en-US" altLang="zh-CN" sz="2800" dirty="0" smtClean="0"/>
              <a:t>&lt;0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508425" y="6141892"/>
            <a:ext cx="266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/>
              <a:t>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0477009" y="4277798"/>
            <a:ext cx="266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/>
              <a:t>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80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7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247512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Continuous-Time Complex Exponential and Sinusoidal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14892" y="131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892" y="1768829"/>
                <a:ext cx="8686800" cy="484885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Periodic exponential signals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800" i="1" dirty="0" smtClean="0"/>
                  <a:t> c</a:t>
                </a:r>
                <a:r>
                  <a:rPr lang="en-US" sz="2800" dirty="0" smtClean="0"/>
                  <a:t> is real, specifically 1 </a:t>
                </a:r>
                <a:endParaRPr kumimoji="1" lang="en-US" sz="2800" i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1" lang="en-US" altLang="zh-CN" sz="2800" i="1" dirty="0" smtClean="0"/>
                  <a:t> a</a:t>
                </a:r>
                <a:r>
                  <a:rPr kumimoji="1" lang="en-US" altLang="zh-CN" sz="2800" dirty="0" smtClean="0"/>
                  <a:t> </a:t>
                </a:r>
                <a:r>
                  <a:rPr kumimoji="1" lang="en-US" altLang="zh-CN" sz="2800" dirty="0"/>
                  <a:t>is </a:t>
                </a:r>
                <a:r>
                  <a:rPr kumimoji="1" lang="en-US" altLang="zh-CN" sz="2800" dirty="0" smtClean="0"/>
                  <a:t>purely imaginary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sz="2800" dirty="0"/>
              </a:p>
              <a:p>
                <a:pPr marL="457200" lvl="1" indent="0">
                  <a:buNone/>
                </a:pPr>
                <a:endParaRPr kumimoji="1" lang="en-US" altLang="zh-CN" sz="12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1" lang="en-US" altLang="zh-CN" sz="2800" dirty="0"/>
                  <a:t> </a:t>
                </a:r>
                <a:r>
                  <a:rPr kumimoji="1" lang="en-US" altLang="zh-CN" sz="2800" dirty="0" smtClean="0"/>
                  <a:t>Fundamental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800" dirty="0" smtClean="0"/>
                  <a:t>?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sz="2800" dirty="0"/>
              </a:p>
              <a:p>
                <a:pPr marL="457200" lvl="1" indent="0">
                  <a:buNone/>
                </a:pPr>
                <a:endParaRPr kumimoji="1" lang="en-US" altLang="zh-CN" sz="2800" dirty="0" smtClean="0"/>
              </a:p>
              <a:p>
                <a:pPr marL="457200" lvl="1" indent="0">
                  <a:buNone/>
                </a:pPr>
                <a:endParaRPr kumimoji="1" lang="en-US" altLang="zh-CN" sz="2800" dirty="0" smtClean="0"/>
              </a:p>
              <a:p>
                <a:pPr marL="457200" lvl="1" indent="0">
                  <a:buNone/>
                </a:pPr>
                <a:endParaRPr kumimoji="1" lang="en-US" altLang="zh-CN" sz="28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1"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800" dirty="0" smtClean="0"/>
                  <a:t> is undefined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sz="28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92" y="1768829"/>
                <a:ext cx="8686800" cy="4848855"/>
              </a:xfrm>
              <a:blipFill>
                <a:blip r:embed="rId3"/>
                <a:stretch>
                  <a:fillRect l="-1193" t="-2010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01190" y="3212735"/>
                <a:ext cx="5333999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90" y="3212735"/>
                <a:ext cx="5333999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679900" y="4345023"/>
                <a:ext cx="1794274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900" y="4345023"/>
                <a:ext cx="1794274" cy="537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11659" y="5277162"/>
                <a:ext cx="42373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=±1, ±2, …</m:t>
                    </m:r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59" y="5277162"/>
                <a:ext cx="4237314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46893" y="5022047"/>
                <a:ext cx="1647246" cy="983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893" y="5022047"/>
                <a:ext cx="1647246" cy="983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25174" y="4433381"/>
                <a:ext cx="7819056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4" y="4433381"/>
                <a:ext cx="7819056" cy="448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28263" y="4989330"/>
                <a:ext cx="1728358" cy="974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263" y="4989330"/>
                <a:ext cx="1728358" cy="9749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7968343" y="4521167"/>
            <a:ext cx="642257" cy="2141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1224643" y="5413685"/>
            <a:ext cx="487016" cy="25017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6204425" y="5388729"/>
            <a:ext cx="487016" cy="25017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774943" y="5388729"/>
            <a:ext cx="487016" cy="25017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8784" y="1981230"/>
                <a:ext cx="8686800" cy="531087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 Sinusoidal Signals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Closely related to complex exponential signals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F</a:t>
                </a:r>
                <a:r>
                  <a:rPr lang="en-US" altLang="zh-CN" dirty="0" smtClean="0"/>
                  <a:t>undamental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784" y="1981230"/>
                <a:ext cx="8686800" cy="5310872"/>
              </a:xfrm>
              <a:blipFill>
                <a:blip r:embed="rId3"/>
                <a:stretch>
                  <a:fillRect l="-119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7313" y="3760489"/>
                <a:ext cx="6806445" cy="449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13" y="3760489"/>
                <a:ext cx="6806445" cy="449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81562" y="4510853"/>
                <a:ext cx="5333999" cy="450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+∅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562" y="4510853"/>
                <a:ext cx="5333999" cy="45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8908" y="5200666"/>
                <a:ext cx="7167526" cy="450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+∅)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08" y="5200666"/>
                <a:ext cx="7167526" cy="45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419098" y="812778"/>
            <a:ext cx="10515600" cy="124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Continuous-Time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46777" y="2429189"/>
                <a:ext cx="3643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+∅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77" y="2429189"/>
                <a:ext cx="36438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9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8784" y="1981230"/>
                <a:ext cx="8686800" cy="531087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 Sinusoidal Signals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F</a:t>
                </a:r>
                <a:r>
                  <a:rPr lang="en-US" altLang="zh-CN" dirty="0" smtClean="0"/>
                  <a:t>undamental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784" y="1981230"/>
                <a:ext cx="8686800" cy="5310872"/>
              </a:xfrm>
              <a:blipFill>
                <a:blip r:embed="rId3"/>
                <a:stretch>
                  <a:fillRect l="-1193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/>
          <a:stretch/>
        </p:blipFill>
        <p:spPr>
          <a:xfrm>
            <a:off x="760196" y="3607056"/>
            <a:ext cx="5036520" cy="304492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52" y="1749115"/>
            <a:ext cx="3497155" cy="158575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63" y="3393034"/>
            <a:ext cx="3487168" cy="163548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5077430"/>
            <a:ext cx="3490230" cy="1711589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19098" y="812778"/>
            <a:ext cx="10515600" cy="124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Continuous-Time Complex Exponential and Sinusoidal Signals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49152" y="3437720"/>
                <a:ext cx="166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152" y="3437720"/>
                <a:ext cx="16624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292442" y="4093383"/>
                <a:ext cx="15497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442" y="4093383"/>
                <a:ext cx="15497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01318" y="2477880"/>
                <a:ext cx="3643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+∅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18" y="2477880"/>
                <a:ext cx="364388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0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599" y="1870891"/>
                <a:ext cx="11281833" cy="458542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+∅)</m:t>
                        </m:r>
                      </m:e>
                    </m:func>
                  </m:oMath>
                </a14:m>
                <a:r>
                  <a:rPr lang="en-US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</a:rPr>
                  <a:t>examples of </a:t>
                </a:r>
                <a:r>
                  <a:rPr lang="en-US" dirty="0" smtClean="0">
                    <a:latin typeface="Times New Roman" panose="02020603050405020304" pitchFamily="18" charset="0"/>
                  </a:rPr>
                  <a:t>signals with </a:t>
                </a:r>
                <a:r>
                  <a:rPr lang="en-US" dirty="0">
                    <a:latin typeface="Times New Roman" panose="02020603050405020304" pitchFamily="18" charset="0"/>
                  </a:rPr>
                  <a:t>infinite total energy but finite average power</a:t>
                </a: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lvl="1"/>
                <a:endParaRPr lang="en-US" sz="2800" dirty="0" smtClean="0"/>
              </a:p>
              <a:p>
                <a:pPr lvl="1"/>
                <a:endParaRPr lang="en-US" sz="2800" dirty="0" smtClean="0"/>
              </a:p>
              <a:p>
                <a:pPr lvl="1"/>
                <a:endParaRPr lang="en-US" sz="28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Total energy: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infinite</a:t>
                </a:r>
                <a:r>
                  <a:rPr lang="en-US" sz="2800" dirty="0" smtClean="0"/>
                  <a:t> </a:t>
                </a:r>
                <a:endParaRPr lang="en-US" sz="28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Average power: </a:t>
                </a:r>
                <a:r>
                  <a:rPr lang="en-US" sz="2800" dirty="0" smtClean="0">
                    <a:solidFill>
                      <a:srgbClr val="C00000"/>
                    </a:solidFill>
                  </a:rPr>
                  <a:t>finite </a:t>
                </a:r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599" y="1870891"/>
                <a:ext cx="11281833" cy="4585429"/>
              </a:xfrm>
              <a:blipFill>
                <a:blip r:embed="rId4"/>
                <a:stretch>
                  <a:fillRect l="-918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127796"/>
              </p:ext>
            </p:extLst>
          </p:nvPr>
        </p:nvGraphicFramePr>
        <p:xfrm>
          <a:off x="2924237" y="3572915"/>
          <a:ext cx="3207247" cy="1010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4" name="Equation" r:id="rId5" imgW="1307880" imgH="431640" progId="Equation.3">
                  <p:embed/>
                </p:oleObj>
              </mc:Choice>
              <mc:Fallback>
                <p:oleObj name="Equation" r:id="rId5" imgW="1307880" imgH="4316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237" y="3572915"/>
                        <a:ext cx="3207247" cy="1010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67" y="2741219"/>
            <a:ext cx="5260159" cy="77203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19099" y="710452"/>
            <a:ext cx="10515600" cy="124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Continuous-Time Complex Exponential and Sinusoidal Signals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05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1370" y="6356352"/>
            <a:ext cx="83242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132" y="1696610"/>
            <a:ext cx="10087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</a:rPr>
              <a:t>Harmonically related complex exponentials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19099" y="710452"/>
            <a:ext cx="10515600" cy="124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Continuous-Time Complex Exponential and Sinusoidal Signals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9805" y="2296345"/>
                <a:ext cx="10606281" cy="3959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sz="2800" dirty="0" smtClean="0"/>
                  <a:t> Sets </a:t>
                </a:r>
                <a:r>
                  <a:rPr lang="en-US" sz="2800" dirty="0"/>
                  <a:t>of periodic exponentials (</a:t>
                </a:r>
                <a:r>
                  <a:rPr lang="en-US" sz="2800" dirty="0">
                    <a:solidFill>
                      <a:srgbClr val="FF0000"/>
                    </a:solidFill>
                  </a:rPr>
                  <a:t>with different frequencies</a:t>
                </a:r>
                <a:r>
                  <a:rPr lang="en-US" sz="2800" dirty="0"/>
                  <a:t>), all of which are periodic with a common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prstClr val="black"/>
                  </a:solidFill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Ø"/>
                  <a:defRPr/>
                </a:pPr>
                <a:endParaRPr lang="en-US" sz="1000" dirty="0" smtClean="0">
                  <a:solidFill>
                    <a:srgbClr val="0070C0"/>
                  </a:solidFill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 smtClean="0">
                  <a:solidFill>
                    <a:srgbClr val="0070C0"/>
                  </a:solidFill>
                </a:endParaRPr>
              </a:p>
              <a:p>
                <a:pPr>
                  <a:defRPr/>
                </a:pPr>
                <a:r>
                  <a:rPr lang="en-US" sz="28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±1, ±2, ….</m:t>
                    </m:r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  <a:p>
                <a:pPr lvl="0">
                  <a:defRPr/>
                </a:pPr>
                <a:r>
                  <a:rPr lang="en-US" sz="28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, </a:t>
                </a:r>
                <a:r>
                  <a:rPr lang="en-US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±1, ±2, …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</a:rPr>
                  <a:t> is a harmonically related set.</a:t>
                </a:r>
              </a:p>
              <a:p>
                <a:pPr marL="285750" lvl="0" indent="-285750">
                  <a:buFont typeface="Wingdings" panose="05000000000000000000" pitchFamily="2" charset="2"/>
                  <a:buChar char="Ø"/>
                  <a:defRPr/>
                </a:pPr>
                <a:r>
                  <a:rPr lang="en-US" sz="2800" dirty="0" smtClean="0">
                    <a:solidFill>
                      <a:prstClr val="black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</a:rPr>
                  <a:t>, </a:t>
                </a:r>
                <a:r>
                  <a:rPr lang="en-US" sz="2800" dirty="0">
                    <a:solidFill>
                      <a:prstClr val="black"/>
                    </a:solidFill>
                  </a:rPr>
                  <a:t>fundamental frequency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</a:rPr>
                  <a:t>; </a:t>
                </a:r>
                <a:r>
                  <a:rPr lang="en-US" sz="2800" dirty="0">
                    <a:solidFill>
                      <a:prstClr val="black"/>
                    </a:solidFill>
                  </a:rPr>
                  <a:t>fundamental </a:t>
                </a:r>
                <a:r>
                  <a:rPr lang="en-US" sz="2800" dirty="0" smtClean="0">
                    <a:solidFill>
                      <a:prstClr val="black"/>
                    </a:solidFill>
                  </a:rPr>
                  <a:t>period</a:t>
                </a:r>
              </a:p>
              <a:p>
                <a:pPr lvl="0">
                  <a:defRPr/>
                </a:pPr>
                <a:r>
                  <a:rPr lang="en-US" sz="28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</a:rPr>
                  <a:t> </a:t>
                </a:r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05" y="2296345"/>
                <a:ext cx="10606281" cy="3959610"/>
              </a:xfrm>
              <a:prstGeom prst="rect">
                <a:avLst/>
              </a:prstGeom>
              <a:blipFill>
                <a:blip r:embed="rId4"/>
                <a:stretch>
                  <a:fillRect l="-1034" t="-1541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3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2254" y="2944446"/>
            <a:ext cx="16089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Aperiodic</a:t>
            </a:r>
            <a:endParaRPr lang="en-US" sz="2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5" y="2097511"/>
            <a:ext cx="2944623" cy="676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54" y="1957586"/>
            <a:ext cx="4444369" cy="96325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" y="2944446"/>
            <a:ext cx="3066554" cy="6889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7" y="3615271"/>
            <a:ext cx="4010523" cy="10779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6" y="4643932"/>
            <a:ext cx="6143436" cy="10058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20" y="5578814"/>
            <a:ext cx="3407959" cy="9693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54" y="3642114"/>
            <a:ext cx="3444539" cy="102421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26" y="5779374"/>
            <a:ext cx="5023539" cy="56697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5339" y="1564349"/>
            <a:ext cx="10087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Examples – Periodic or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not?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19099" y="710452"/>
            <a:ext cx="10515600" cy="124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Continuous-Time Complex Exponential and Sinusoidal Signals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9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25" y="4789270"/>
            <a:ext cx="3508432" cy="16419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09" y="2062540"/>
            <a:ext cx="3750951" cy="185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Complex Exponential and Sinusoidal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Exponential </a:t>
            </a:r>
            <a:r>
              <a:rPr lang="en-US" sz="4000" b="1" dirty="0">
                <a:solidFill>
                  <a:prstClr val="white"/>
                </a:solidFill>
                <a:latin typeface="Calibri Light" panose="020F0302020204030204"/>
              </a:rPr>
              <a:t>and Sinusoidal </a:t>
            </a: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Signals</a:t>
            </a:r>
            <a:endParaRPr lang="en-US" sz="4000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7647" y="2900084"/>
            <a:ext cx="5215045" cy="808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96000" indent="-39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  <a:defRPr sz="30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20000" indent="-25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  <a:defRPr sz="27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8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 smtClean="0">
                <a:solidFill>
                  <a:schemeClr val="tx1"/>
                </a:solidFill>
              </a:rPr>
              <a:t>C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i="1" dirty="0" smtClean="0">
                <a:solidFill>
                  <a:schemeClr val="tx1"/>
                </a:solidFill>
              </a:rPr>
              <a:t>a</a:t>
            </a:r>
            <a:r>
              <a:rPr lang="en-US" sz="2800" dirty="0" smtClean="0">
                <a:solidFill>
                  <a:schemeClr val="tx1"/>
                </a:solidFill>
              </a:rPr>
              <a:t> are complex numbers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14892" y="131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64420" y="1825284"/>
                <a:ext cx="3547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func>
                      <m:func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20" y="1825284"/>
                <a:ext cx="3547831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933509" y="4373043"/>
                <a:ext cx="3547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func>
                      <m:func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09" y="4373043"/>
                <a:ext cx="3547831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767182" y="2329516"/>
                <a:ext cx="24163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182" y="2329516"/>
                <a:ext cx="24163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42068" y="3559874"/>
                <a:ext cx="3937704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68" y="3559874"/>
                <a:ext cx="3937704" cy="542136"/>
              </a:xfrm>
              <a:prstGeom prst="rect">
                <a:avLst/>
              </a:prstGeom>
              <a:blipFill>
                <a:blip r:embed="rId9"/>
                <a:stretch>
                  <a:fillRect t="-7865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2916" y="4373043"/>
                <a:ext cx="6586190" cy="552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6" y="4373043"/>
                <a:ext cx="6586190" cy="552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948" y="5123620"/>
                <a:ext cx="82871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func>
                        <m:func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8" y="5123620"/>
                <a:ext cx="828713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2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08" y="1026364"/>
            <a:ext cx="5871754" cy="723444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Exams and Grades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21008" y="1950720"/>
            <a:ext cx="10144396" cy="25820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Homework: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20%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Mid-term (written, close-book): 30%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Final Exam</a:t>
            </a:r>
            <a:r>
              <a:rPr lang="en-US" dirty="0">
                <a:solidFill>
                  <a:prstClr val="black"/>
                </a:solidFill>
              </a:rPr>
              <a:t> (written, close-book):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50%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All in English, otherwise the grade reduced by 0.8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-5 per absence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Plagiarism: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zero 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gnals and Systems .pdf - Adobe Acrobat Pro DC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1" t="22412" r="41202" b="63726"/>
          <a:stretch/>
        </p:blipFill>
        <p:spPr>
          <a:xfrm>
            <a:off x="514892" y="5122300"/>
            <a:ext cx="3115977" cy="1337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12230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598612" y="2546747"/>
                <a:ext cx="8686800" cy="8087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96000" indent="-396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q"/>
                  <a:defRPr sz="3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20000" indent="-252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Ø"/>
                  <a:defRPr sz="27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080000" indent="-144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ü"/>
                  <a:defRPr sz="18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Clr>
                    <a:prstClr val="white"/>
                  </a:buClr>
                </a:pPr>
                <a:r>
                  <a:rPr kumimoji="0" lang="en-US" sz="3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kumimoji="0" lang="en-US" sz="3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3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en-US" sz="3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complex numbers</a:t>
                </a:r>
              </a:p>
              <a:p>
                <a:pPr marL="396000" marR="0" lvl="0" indent="-3960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prstClr val="white"/>
                  </a:buClr>
                  <a:buSzPct val="10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12" y="2546747"/>
                <a:ext cx="8686800" cy="808737"/>
              </a:xfrm>
              <a:prstGeom prst="rect">
                <a:avLst/>
              </a:prstGeom>
              <a:blipFill>
                <a:blip r:embed="rId4"/>
                <a:stretch>
                  <a:fillRect l="-1404" t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/>
          <p:cNvSpPr txBox="1">
            <a:spLocks/>
          </p:cNvSpPr>
          <p:nvPr/>
        </p:nvSpPr>
        <p:spPr>
          <a:xfrm>
            <a:off x="514892" y="131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05962" y="2107844"/>
                <a:ext cx="342791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62" y="2107844"/>
                <a:ext cx="342791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61780" y="3281630"/>
                <a:ext cx="2299263" cy="451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80" y="3281630"/>
                <a:ext cx="2299263" cy="4510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21382" y="3178409"/>
                <a:ext cx="1323588" cy="543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382" y="3178409"/>
                <a:ext cx="1323588" cy="543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14892" y="3977224"/>
            <a:ext cx="4270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Real Exponential Signals</a:t>
            </a:r>
          </a:p>
        </p:txBody>
      </p:sp>
      <p:pic>
        <p:nvPicPr>
          <p:cNvPr id="19" name="Picture 18" descr="Signals and Systems .pdf - Adobe Acrobat Pro DC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1" t="39544" r="40990" b="47151"/>
          <a:stretch/>
        </p:blipFill>
        <p:spPr>
          <a:xfrm>
            <a:off x="3825023" y="5122300"/>
            <a:ext cx="3308125" cy="1346780"/>
          </a:xfrm>
          <a:prstGeom prst="rect">
            <a:avLst/>
          </a:prstGeom>
        </p:spPr>
      </p:pic>
      <p:pic>
        <p:nvPicPr>
          <p:cNvPr id="20" name="Picture 19" descr="Signals and Systems .pdf - Adobe Acrobat Pro DC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1" t="54919" r="41349" b="29143"/>
          <a:stretch/>
        </p:blipFill>
        <p:spPr>
          <a:xfrm>
            <a:off x="7172407" y="2538731"/>
            <a:ext cx="3376173" cy="1680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30" y="4431323"/>
            <a:ext cx="3371649" cy="146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89187" y="4491565"/>
                <a:ext cx="3826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Clr>
                    <a:prstClr val="white"/>
                  </a:buClr>
                </a:pPr>
                <a:r>
                  <a:rPr lang="en-US" sz="28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US" sz="2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</a:t>
                </a:r>
                <a:r>
                  <a:rPr lang="en-US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87" y="4491565"/>
                <a:ext cx="3826368" cy="523220"/>
              </a:xfrm>
              <a:prstGeom prst="rect">
                <a:avLst/>
              </a:prstGeom>
              <a:blipFill>
                <a:blip r:embed="rId9"/>
                <a:stretch>
                  <a:fillRect l="-3349" t="-12791" r="-15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3918" y="5122184"/>
                <a:ext cx="12498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&gt;1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18" y="5122184"/>
                <a:ext cx="1249829" cy="400110"/>
              </a:xfrm>
              <a:prstGeom prst="rect">
                <a:avLst/>
              </a:prstGeom>
              <a:blipFill>
                <a:blip r:embed="rId10"/>
                <a:stretch>
                  <a:fillRect t="-7576" r="-439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782361" y="5119311"/>
                <a:ext cx="15207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</a:rPr>
                      <m:t>&lt;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&lt;1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361" y="5119311"/>
                <a:ext cx="1520737" cy="400110"/>
              </a:xfrm>
              <a:prstGeom prst="rect">
                <a:avLst/>
              </a:prstGeom>
              <a:blipFill>
                <a:blip r:embed="rId11"/>
                <a:stretch>
                  <a:fillRect t="-9231" r="-3213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70321" y="2292510"/>
                <a:ext cx="15864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-</a:t>
                </a:r>
                <a:r>
                  <a:rPr lang="en-US" sz="2000" dirty="0">
                    <a:solidFill>
                      <a:srgbClr val="C00000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</a:rPr>
                      <m:t>&lt;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&lt;0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321" y="2292510"/>
                <a:ext cx="1586460" cy="400110"/>
              </a:xfrm>
              <a:prstGeom prst="rect">
                <a:avLst/>
              </a:prstGeom>
              <a:blipFill>
                <a:blip r:embed="rId12"/>
                <a:stretch>
                  <a:fillRect t="-7576" r="-30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133782" y="4368783"/>
                <a:ext cx="13283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&lt;-1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782" y="4368783"/>
                <a:ext cx="1328377" cy="400110"/>
              </a:xfrm>
              <a:prstGeom prst="rect">
                <a:avLst/>
              </a:prstGeom>
              <a:blipFill>
                <a:blip r:embed="rId13"/>
                <a:stretch>
                  <a:fillRect t="-9231" r="-4128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9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1538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14892" y="1318973"/>
            <a:ext cx="10515600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903" y="1669798"/>
                <a:ext cx="8686800" cy="459601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Sinusoidal signals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i="1" dirty="0" smtClean="0"/>
                  <a:t> c</a:t>
                </a:r>
                <a:r>
                  <a:rPr lang="en-US" dirty="0" smtClean="0"/>
                  <a:t> is real, specifically 1</a:t>
                </a:r>
                <a:r>
                  <a:rPr kumimoji="1" lang="en-US" i="1" dirty="0" smtClean="0"/>
                  <a:t>;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zh-CN" dirty="0" smtClean="0"/>
                  <a:t> is purely imaginary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kumimoji="1"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1" lang="en-US" altLang="zh-CN" dirty="0" smtClean="0"/>
                  <a:t> </a:t>
                </a:r>
                <a:r>
                  <a:rPr lang="en-US" dirty="0">
                    <a:latin typeface="Times New Roman" panose="02020603050405020304" pitchFamily="18" charset="0"/>
                  </a:rPr>
                  <a:t>Infinite total energy but finite average power</a:t>
                </a: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903" y="1669798"/>
                <a:ext cx="8686800" cy="4596019"/>
              </a:xfrm>
              <a:blipFill>
                <a:blip r:embed="rId3"/>
                <a:stretch>
                  <a:fillRect l="-1263" t="-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3525" y="2622801"/>
                <a:ext cx="3490299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25" y="2622801"/>
                <a:ext cx="3490299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88540" y="2627837"/>
                <a:ext cx="42475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40" y="2627837"/>
                <a:ext cx="424754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28972" y="3150125"/>
                <a:ext cx="4584140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72" y="3150125"/>
                <a:ext cx="4584140" cy="537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65029" y="3794036"/>
                <a:ext cx="8800583" cy="449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/2∙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29" y="3794036"/>
                <a:ext cx="8800583" cy="449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39598" y="6159216"/>
                <a:ext cx="2195216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98" y="6159216"/>
                <a:ext cx="2195216" cy="537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493824" y="2584888"/>
            <a:ext cx="2322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/>
              <a:t>Closely related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14236" y="4344661"/>
                <a:ext cx="8800583" cy="460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236" y="4344661"/>
                <a:ext cx="8800583" cy="4604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59827" y="4924600"/>
                <a:ext cx="8800583" cy="460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827" y="4924600"/>
                <a:ext cx="8800583" cy="4604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3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48" y="1950610"/>
            <a:ext cx="5649834" cy="4686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0" y="1287829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General Signals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47659" y="2443970"/>
                <a:ext cx="533399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659" y="2443970"/>
                <a:ext cx="533399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67016" y="3255169"/>
                <a:ext cx="5333999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16" y="3255169"/>
                <a:ext cx="5333999" cy="449803"/>
              </a:xfrm>
              <a:prstGeom prst="rect">
                <a:avLst/>
              </a:prstGeom>
              <a:blipFill>
                <a:blip r:embed="rId5"/>
                <a:stretch>
                  <a:fillRect t="-18919" b="-4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742727" y="4289736"/>
                <a:ext cx="714374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2727" y="4289736"/>
                <a:ext cx="7143742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99423" y="4819640"/>
                <a:ext cx="36245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23" y="4819640"/>
                <a:ext cx="36245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41531" y="2033721"/>
                <a:ext cx="463581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531" y="2033721"/>
                <a:ext cx="4635810" cy="369332"/>
              </a:xfrm>
              <a:prstGeom prst="rect">
                <a:avLst/>
              </a:prstGeom>
              <a:blipFill>
                <a:blip r:embed="rId8"/>
                <a:stretch>
                  <a:fillRect l="-263" t="-3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299703" y="4115540"/>
                <a:ext cx="52622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03" y="4115540"/>
                <a:ext cx="5262222" cy="369332"/>
              </a:xfrm>
              <a:prstGeom prst="rect">
                <a:avLst/>
              </a:prstGeom>
              <a:blipFill>
                <a:blip r:embed="rId9"/>
                <a:stretch>
                  <a:fillRect l="-116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8463" y="2254247"/>
                <a:ext cx="8686800" cy="3232153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same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1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Only consider interval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From 0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smtClean="0"/>
                  <a:t>, oscillation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, oscillation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Maximum </a:t>
                </a:r>
                <a:r>
                  <a:rPr lang="en-US" dirty="0"/>
                  <a:t>oscillation rate </a:t>
                </a:r>
                <a:r>
                  <a:rPr lang="en-US" dirty="0" smtClean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8463" y="2254247"/>
                <a:ext cx="8686800" cy="3232153"/>
              </a:xfrm>
              <a:blipFill>
                <a:blip r:embed="rId3"/>
                <a:stretch>
                  <a:fillRect l="-1263" t="-4340" b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70656" y="1663700"/>
                <a:ext cx="3546231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56" y="1663700"/>
                <a:ext cx="3546231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99891" y="2840790"/>
                <a:ext cx="8283595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891" y="2840790"/>
                <a:ext cx="8283595" cy="448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9832" y="5419494"/>
                <a:ext cx="3915111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32" y="5419494"/>
                <a:ext cx="3915111" cy="537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Periodicity properties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306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838200" y="2312757"/>
            <a:ext cx="8686800" cy="5310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Q: Which one is a higher frequency signal?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96063" y="2993958"/>
                <a:ext cx="13830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3" y="2993958"/>
                <a:ext cx="13830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15669" y="2993958"/>
                <a:ext cx="19568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669" y="2993958"/>
                <a:ext cx="19568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171" y="3565925"/>
            <a:ext cx="9648077" cy="243107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605667" y="5577423"/>
            <a:ext cx="706301" cy="453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495331" y="5608084"/>
            <a:ext cx="1453260" cy="199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531777" y="5553003"/>
                <a:ext cx="854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77" y="5553003"/>
                <a:ext cx="8540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855372" y="5583370"/>
                <a:ext cx="854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72" y="5583370"/>
                <a:ext cx="8540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Periodicity properties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58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5315000"/>
            <a:ext cx="7155180" cy="1234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4142670"/>
            <a:ext cx="7155180" cy="1234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2951762"/>
            <a:ext cx="7155180" cy="12344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1768828"/>
            <a:ext cx="7155180" cy="1234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78036" y="2305513"/>
                <a:ext cx="9541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036" y="2305513"/>
                <a:ext cx="9541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278036" y="3526262"/>
                <a:ext cx="1196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036" y="3526262"/>
                <a:ext cx="119622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213840" y="4759890"/>
                <a:ext cx="1196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840" y="4759890"/>
                <a:ext cx="119622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334866" y="5864210"/>
                <a:ext cx="95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866" y="5864210"/>
                <a:ext cx="95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887802" y="2951762"/>
                <a:ext cx="17093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02" y="2951762"/>
                <a:ext cx="1709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Periodicity properties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78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5315000"/>
            <a:ext cx="7155180" cy="1234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4142670"/>
            <a:ext cx="7155180" cy="1234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2951762"/>
            <a:ext cx="7155180" cy="12344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5" y="1768828"/>
            <a:ext cx="7155180" cy="1234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78036" y="2305513"/>
                <a:ext cx="10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036" y="2305513"/>
                <a:ext cx="10824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000474" y="3526262"/>
                <a:ext cx="17302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=15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474" y="3526262"/>
                <a:ext cx="1730267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213840" y="4759890"/>
                <a:ext cx="132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=7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840" y="4759890"/>
                <a:ext cx="132446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334866" y="5864210"/>
                <a:ext cx="95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866" y="5864210"/>
                <a:ext cx="9541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887802" y="2951762"/>
                <a:ext cx="17093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02" y="2951762"/>
                <a:ext cx="1709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+mj-cs"/>
              </a:rPr>
              <a:t>Periodicity properties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Discrete-Time Complex Exponential and Sinusoidal Signals</a:t>
            </a:r>
            <a:endParaRPr kumimoji="0" lang="en-US" sz="2800" b="1" i="1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82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72308" y="1689678"/>
                <a:ext cx="5333999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308" y="1689678"/>
                <a:ext cx="5333999" cy="444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89381" y="2882918"/>
                <a:ext cx="8229991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81" y="2882918"/>
                <a:ext cx="8229991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74461"/>
                <a:ext cx="8686800" cy="5310872"/>
              </a:xfrm>
            </p:spPr>
            <p:txBody>
              <a:bodyPr/>
              <a:lstStyle/>
              <a:p>
                <a:r>
                  <a:rPr kumimoji="1" lang="en-US" altLang="zh-CN" dirty="0" smtClean="0">
                    <a:sym typeface="Symbol" panose="05050102010706020507" pitchFamily="18" charset="2"/>
                  </a:rPr>
                  <a:t>In 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order for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dirty="0">
                    <a:sym typeface="Symbol" panose="05050102010706020507" pitchFamily="18" charset="2"/>
                  </a:rPr>
                  <a:t>  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to 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be periodic with </a:t>
                </a:r>
                <a:r>
                  <a:rPr kumimoji="1" lang="en-US" altLang="zh-CN" i="1" dirty="0">
                    <a:sym typeface="Symbol" panose="05050102010706020507" pitchFamily="18" charset="2"/>
                  </a:rPr>
                  <a:t>N</a:t>
                </a:r>
                <a:r>
                  <a:rPr kumimoji="1" lang="en-US" altLang="zh-CN" dirty="0">
                    <a:sym typeface="Symbol" panose="05050102010706020507" pitchFamily="18" charset="2"/>
                  </a:rPr>
                  <a:t>&gt;0, 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must</a:t>
                </a:r>
              </a:p>
              <a:p>
                <a:endParaRPr kumimoji="1" lang="en-US" altLang="zh-CN" dirty="0">
                  <a:sym typeface="Symbol" panose="05050102010706020507" pitchFamily="18" charset="2"/>
                </a:endParaRPr>
              </a:p>
              <a:p>
                <a:endParaRPr kumimoji="1" lang="en-US" altLang="zh-CN" dirty="0" smtClean="0">
                  <a:sym typeface="Symbol" panose="05050102010706020507" pitchFamily="18" charset="2"/>
                </a:endParaRPr>
              </a:p>
              <a:p>
                <a:endParaRPr lang="en-US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 smtClean="0">
                    <a:sym typeface="Symbol" panose="05050102010706020507" pitchFamily="18" charset="2"/>
                  </a:rPr>
                  <a:t>: rational number</a:t>
                </a:r>
                <a:endParaRPr kumimoji="1" lang="en-US" altLang="zh-CN" dirty="0">
                  <a:sym typeface="Symbol" panose="05050102010706020507" pitchFamily="18" charset="2"/>
                </a:endParaRPr>
              </a:p>
              <a:p>
                <a:r>
                  <a:rPr kumimoji="1" lang="en-US" altLang="zh-CN" dirty="0" smtClean="0">
                    <a:sym typeface="Symbol" panose="05050102010706020507" pitchFamily="18" charset="2"/>
                  </a:rPr>
                  <a:t>Fundamental frequency: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kumimoji="1" lang="en-US" altLang="zh-CN" dirty="0">
                    <a:sym typeface="Symbol" panose="05050102010706020507" pitchFamily="18" charset="2"/>
                  </a:rPr>
                  <a:t>Fundamental </a:t>
                </a:r>
                <a:r>
                  <a:rPr kumimoji="1" lang="en-US" altLang="zh-CN" dirty="0" smtClean="0">
                    <a:sym typeface="Symbol" panose="05050102010706020507" pitchFamily="18" charset="2"/>
                  </a:rPr>
                  <a:t>period: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74461"/>
                <a:ext cx="8686800" cy="5310872"/>
              </a:xfrm>
              <a:blipFill>
                <a:blip r:embed="rId5"/>
                <a:stretch>
                  <a:fillRect l="-1263" t="-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76771" y="4021021"/>
                <a:ext cx="146963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71" y="4021021"/>
                <a:ext cx="1469633" cy="8302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541306" y="3473945"/>
                <a:ext cx="4901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 smtClean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integer number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306" y="3473945"/>
                <a:ext cx="4901663" cy="523220"/>
              </a:xfrm>
              <a:prstGeom prst="rect">
                <a:avLst/>
              </a:prstGeom>
              <a:blipFill>
                <a:blip r:embed="rId7"/>
                <a:stretch>
                  <a:fillRect t="-11628" r="-124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Periodicity properties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 txBox="1">
                <a:spLocks noChangeArrowheads="1"/>
              </p:cNvSpPr>
              <p:nvPr/>
            </p:nvSpPr>
            <p:spPr>
              <a:xfrm>
                <a:off x="871943" y="2395645"/>
                <a:ext cx="8686800" cy="4549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96000" indent="-396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q"/>
                  <a:defRPr sz="3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20000" indent="-252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Ø"/>
                  <a:defRPr sz="27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080000" indent="-144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ü"/>
                  <a:defRPr sz="18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func>
                      <m:func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/12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dirty="0" smtClean="0">
                    <a:solidFill>
                      <a:schemeClr val="tx1"/>
                    </a:solidFill>
                  </a:rPr>
                  <a:t>         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 periodic    </a:t>
                </a:r>
                <a:r>
                  <a:rPr kumimoji="1" lang="en-US" altLang="zh-CN" i="1" dirty="0" smtClean="0">
                    <a:solidFill>
                      <a:srgbClr val="C00000"/>
                    </a:solidFill>
                  </a:rPr>
                  <a:t>N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=12</a:t>
                </a:r>
              </a:p>
              <a:p>
                <a:endParaRPr kumimoji="1" lang="en-US" altLang="zh-CN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func>
                      <m:func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/31)</m:t>
                        </m:r>
                      </m:e>
                    </m:func>
                  </m:oMath>
                </a14:m>
                <a:r>
                  <a:rPr kumimoji="1" lang="en-US" altLang="zh-CN" dirty="0" smtClean="0">
                    <a:solidFill>
                      <a:schemeClr val="tx1"/>
                    </a:solidFill>
                  </a:rPr>
                  <a:t>            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periodic    </a:t>
                </a:r>
                <a:r>
                  <a:rPr kumimoji="1" lang="en-US" altLang="zh-CN" i="1" dirty="0" smtClean="0">
                    <a:solidFill>
                      <a:srgbClr val="C00000"/>
                    </a:solidFill>
                  </a:rPr>
                  <a:t>N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=31</a:t>
                </a:r>
              </a:p>
              <a:p>
                <a:endParaRPr kumimoji="1" lang="en-US" altLang="zh-CN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func>
                      <m:func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/6)</m:t>
                        </m:r>
                      </m:e>
                    </m:func>
                  </m:oMath>
                </a14:m>
                <a:r>
                  <a:rPr kumimoji="1" lang="en-US" altLang="zh-CN" dirty="0" smtClean="0">
                    <a:solidFill>
                      <a:schemeClr val="tx1"/>
                    </a:solidFill>
                  </a:rPr>
                  <a:t>                   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aperiodic</a:t>
                </a:r>
              </a:p>
              <a:p>
                <a:endParaRPr kumimoji="1" lang="en-US" altLang="zh-CN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kumimoji="1"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kumimoji="1"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 smtClean="0">
                    <a:solidFill>
                      <a:schemeClr val="tx1"/>
                    </a:solidFill>
                  </a:rPr>
                  <a:t>       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p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eriodic, </a:t>
                </a:r>
                <a:r>
                  <a:rPr kumimoji="1" lang="en-US" altLang="zh-CN" i="1" dirty="0" smtClean="0">
                    <a:solidFill>
                      <a:srgbClr val="C00000"/>
                    </a:solidFill>
                  </a:rPr>
                  <a:t>N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=24</a:t>
                </a:r>
              </a:p>
            </p:txBody>
          </p:sp>
        </mc:Choice>
        <mc:Fallback xmlns="">
          <p:sp>
            <p:nvSpPr>
              <p:cNvPr id="1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43" y="2395645"/>
                <a:ext cx="8686800" cy="4549665"/>
              </a:xfrm>
              <a:prstGeom prst="rect">
                <a:avLst/>
              </a:prstGeom>
              <a:blipFill>
                <a:blip r:embed="rId3"/>
                <a:stretch>
                  <a:fillRect t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476100" y="1287829"/>
            <a:ext cx="10515600" cy="122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+mn-cs"/>
              </a:rPr>
              <a:t>Periodicity properties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098" y="812777"/>
            <a:ext cx="10515600" cy="1115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Discrete-Time Complex Exponential and Sinusoidal Signals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79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97061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Periodicity properties: discrete-time vs. continuous-time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Exponential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Sinusoidal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Signals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1453578" y="2369669"/>
            <a:ext cx="7620000" cy="0"/>
          </a:xfrm>
          <a:prstGeom prst="line">
            <a:avLst/>
          </a:prstGeom>
          <a:noFill/>
          <a:ln w="22225" cap="sq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88845" y="3950618"/>
            <a:ext cx="266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Periodic for any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kumimoji="1" lang="en-US" altLang="zh-CN" sz="2400" b="1" baseline="-25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878258" y="3768056"/>
            <a:ext cx="3506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Only if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=2m/N for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some integers N&gt;0 and m</a:t>
            </a:r>
            <a:endParaRPr kumimoji="1"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1688845" y="2714247"/>
            <a:ext cx="2646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Distinct signals for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distinct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878258" y="2370786"/>
            <a:ext cx="30893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Identical signals for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values of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separated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by multiples of 2</a:t>
            </a:r>
            <a:endParaRPr kumimoji="1"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1688845" y="4800090"/>
            <a:ext cx="20233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Fundamental </a:t>
            </a:r>
            <a:endParaRPr kumimoji="1"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frequency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5878258" y="5006681"/>
            <a:ext cx="95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 m</a:t>
            </a:r>
            <a:endParaRPr kumimoji="1"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1738547" y="5805635"/>
            <a:ext cx="20233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Fundamental </a:t>
            </a:r>
            <a:endParaRPr kumimoji="1"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period 2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/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5878258" y="5954837"/>
            <a:ext cx="2757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N=m(2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/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en-US" altLang="zh-CN" sz="2400" b="1" baseline="-2500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1" lang="en-US" altLang="zh-CN" sz="2400" b="1" baseline="-25000">
              <a:solidFill>
                <a:srgbClr val="0070C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1453578" y="3678972"/>
            <a:ext cx="7620000" cy="0"/>
          </a:xfrm>
          <a:prstGeom prst="line">
            <a:avLst/>
          </a:prstGeom>
          <a:noFill/>
          <a:ln w="22225" cap="sq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1688845" y="4767649"/>
            <a:ext cx="7620000" cy="0"/>
          </a:xfrm>
          <a:prstGeom prst="line">
            <a:avLst/>
          </a:prstGeom>
          <a:noFill/>
          <a:ln w="22225" cap="sq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26" name="Line 5"/>
          <p:cNvSpPr>
            <a:spLocks noChangeShapeType="1"/>
          </p:cNvSpPr>
          <p:nvPr/>
        </p:nvSpPr>
        <p:spPr bwMode="auto">
          <a:xfrm>
            <a:off x="1645302" y="5847512"/>
            <a:ext cx="7620000" cy="0"/>
          </a:xfrm>
          <a:prstGeom prst="line">
            <a:avLst/>
          </a:prstGeom>
          <a:noFill/>
          <a:ln w="22225" cap="sq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30687" y="1803376"/>
                <a:ext cx="1134413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687" y="1803376"/>
                <a:ext cx="1134413" cy="537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228327" y="1769801"/>
                <a:ext cx="1082476" cy="537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327" y="1769801"/>
                <a:ext cx="1082476" cy="537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1" grpId="0" autoUpdateAnimBg="0"/>
      <p:bldP spid="22" grpId="0" autoUpdateAnimBg="0"/>
      <p:bldP spid="2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29" y="1026071"/>
            <a:ext cx="5871754" cy="723444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Text book and materials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20129" y="1933299"/>
            <a:ext cx="6911621" cy="4719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Book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smtClean="0"/>
              <a:t>Signals </a:t>
            </a:r>
            <a:r>
              <a:rPr lang="en-US" dirty="0"/>
              <a:t>and Systems (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Edition), by A</a:t>
            </a:r>
            <a:r>
              <a:rPr lang="en-US" dirty="0"/>
              <a:t>. V. Oppenheim, </a:t>
            </a:r>
            <a:r>
              <a:rPr lang="en-US" dirty="0" smtClean="0"/>
              <a:t>A. S</a:t>
            </a:r>
            <a:r>
              <a:rPr lang="en-US" dirty="0"/>
              <a:t>. </a:t>
            </a:r>
            <a:r>
              <a:rPr lang="en-US" dirty="0" err="1"/>
              <a:t>Willsky</a:t>
            </a:r>
            <a:r>
              <a:rPr lang="en-US" dirty="0"/>
              <a:t>, </a:t>
            </a:r>
            <a:r>
              <a:rPr lang="en-US" dirty="0" smtClean="0"/>
              <a:t>and S</a:t>
            </a:r>
            <a:r>
              <a:rPr lang="en-US" dirty="0"/>
              <a:t>. </a:t>
            </a:r>
            <a:r>
              <a:rPr lang="en-US" dirty="0" smtClean="0"/>
              <a:t>Hamid. ISBN: 978-0138147570.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smtClean="0"/>
              <a:t>Signals </a:t>
            </a:r>
            <a:r>
              <a:rPr lang="en-US" dirty="0"/>
              <a:t>and Systems using </a:t>
            </a:r>
            <a:r>
              <a:rPr lang="en-US" dirty="0" err="1" smtClean="0"/>
              <a:t>Matlab</a:t>
            </a:r>
            <a:r>
              <a:rPr lang="en-US" dirty="0" smtClean="0"/>
              <a:t> (2nd </a:t>
            </a:r>
            <a:r>
              <a:rPr lang="en-US" dirty="0"/>
              <a:t>Edition</a:t>
            </a:r>
            <a:r>
              <a:rPr lang="en-US" dirty="0" smtClean="0"/>
              <a:t>), by </a:t>
            </a:r>
            <a:r>
              <a:rPr lang="en-US" dirty="0"/>
              <a:t>Luis </a:t>
            </a:r>
            <a:r>
              <a:rPr lang="en-US" dirty="0" err="1" smtClean="0"/>
              <a:t>Chaparro</a:t>
            </a:r>
            <a:r>
              <a:rPr lang="en-US" dirty="0" smtClean="0"/>
              <a:t>. ISBN: 978-0123948120.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noProof="0" dirty="0" smtClean="0">
                <a:solidFill>
                  <a:prstClr val="black"/>
                </a:solidFill>
                <a:latin typeface="Calibri" panose="020F0502020204030204"/>
              </a:rPr>
              <a:t>These slides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All materials bill be available in the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BB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system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041" y="1060912"/>
            <a:ext cx="4237322" cy="53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Signals and Systems: An overview (ch.1)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901828"/>
            <a:ext cx="10515600" cy="47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Transformations of the Independent 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 Exponential and Sinusoidal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 The Unit Impulse and Unit Step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Systems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Basic System Properties</a:t>
            </a:r>
          </a:p>
        </p:txBody>
      </p:sp>
    </p:spTree>
    <p:extLst>
      <p:ext uri="{BB962C8B-B14F-4D97-AF65-F5344CB8AC3E}">
        <p14:creationId xmlns:p14="http://schemas.microsoft.com/office/powerpoint/2010/main" val="10007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11350"/>
          <a:stretch/>
        </p:blipFill>
        <p:spPr>
          <a:xfrm>
            <a:off x="5577841" y="2160156"/>
            <a:ext cx="5344885" cy="1766922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2" y="4065267"/>
            <a:ext cx="5360318" cy="198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03562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The </a:t>
            </a:r>
            <a:r>
              <a:rPr lang="en-US" sz="4000" b="1" dirty="0">
                <a:solidFill>
                  <a:prstClr val="white"/>
                </a:solidFill>
                <a:latin typeface="Calibri Light" panose="020F0302020204030204"/>
              </a:rPr>
              <a:t>Unit Impulse and Unit Step </a:t>
            </a: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50600" y="1954893"/>
            <a:ext cx="8686800" cy="53108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kumimoji="1" lang="en-US" altLang="zh-CN" b="1" dirty="0" smtClean="0"/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</a:rPr>
              <a:t>Unit impulse </a:t>
            </a:r>
            <a:r>
              <a:rPr kumimoji="1" lang="en-US" altLang="zh-CN" dirty="0"/>
              <a:t>(unit sample ) is defined </a:t>
            </a:r>
            <a:r>
              <a:rPr kumimoji="1" lang="en-US" altLang="zh-CN" dirty="0" smtClean="0"/>
              <a:t>as</a:t>
            </a:r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b="1" dirty="0"/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b="1" dirty="0" smtClean="0"/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b="1" dirty="0"/>
          </a:p>
          <a:p>
            <a:pPr>
              <a:buFont typeface="Wingdings" panose="05000000000000000000" pitchFamily="2" charset="2"/>
              <a:buChar char="q"/>
            </a:pPr>
            <a:r>
              <a:rPr kumimoji="1" lang="en-US" altLang="zh-CN" b="1" dirty="0" smtClean="0"/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</a:rPr>
              <a:t>Unit step </a:t>
            </a:r>
            <a:r>
              <a:rPr kumimoji="1" lang="en-US" altLang="zh-CN" dirty="0" smtClean="0"/>
              <a:t>is defined as</a:t>
            </a:r>
            <a:endParaRPr kumimoji="1" lang="en-US" altLang="zh-CN" dirty="0"/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80518" t="65223" r="10567" b="12004"/>
          <a:stretch/>
        </p:blipFill>
        <p:spPr>
          <a:xfrm>
            <a:off x="10630250" y="5860143"/>
            <a:ext cx="361405" cy="383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02" y="2595540"/>
            <a:ext cx="2670279" cy="1261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86" y="4554521"/>
            <a:ext cx="2816596" cy="13534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80518" t="65223" r="10567" b="12004"/>
          <a:stretch/>
        </p:blipFill>
        <p:spPr>
          <a:xfrm>
            <a:off x="10630251" y="3533613"/>
            <a:ext cx="361405" cy="3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04" y="1803376"/>
            <a:ext cx="5543784" cy="4385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77388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30662" y="1838803"/>
            <a:ext cx="5643085" cy="44817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</a:t>
            </a:r>
            <a:r>
              <a:rPr lang="en-US" dirty="0"/>
              <a:t>impulse is the </a:t>
            </a:r>
            <a:r>
              <a:rPr lang="en-US" dirty="0" smtClean="0"/>
              <a:t>first </a:t>
            </a:r>
            <a:r>
              <a:rPr lang="en-US" dirty="0"/>
              <a:t>difference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step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Conversely, the step is the running sum of unit  sample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29" y="2885520"/>
            <a:ext cx="3468925" cy="585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95" y="4603931"/>
            <a:ext cx="2999492" cy="1170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669168" y="1897269"/>
                <a:ext cx="822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168" y="1897269"/>
                <a:ext cx="822213" cy="369332"/>
              </a:xfrm>
              <a:prstGeom prst="rect">
                <a:avLst/>
              </a:prstGeom>
              <a:blipFill>
                <a:blip r:embed="rId8"/>
                <a:stretch>
                  <a:fillRect l="-4444" r="-888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671745" y="4079695"/>
                <a:ext cx="822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745" y="4079695"/>
                <a:ext cx="822213" cy="369332"/>
              </a:xfrm>
              <a:prstGeom prst="rect">
                <a:avLst/>
              </a:prstGeom>
              <a:blipFill>
                <a:blip r:embed="rId9"/>
                <a:stretch>
                  <a:fillRect l="-5224" r="-895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7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097" y="1803376"/>
                <a:ext cx="5224057" cy="531087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097" y="1803376"/>
                <a:ext cx="5224057" cy="5310872"/>
              </a:xfrm>
              <a:blipFill>
                <a:blip r:embed="rId3"/>
                <a:stretch>
                  <a:fillRect l="-2100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3" y="4458812"/>
            <a:ext cx="4365114" cy="1109568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52" y="1840503"/>
            <a:ext cx="4872445" cy="467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67652" y="2069097"/>
                <a:ext cx="822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52" y="2069097"/>
                <a:ext cx="822213" cy="369332"/>
              </a:xfrm>
              <a:prstGeom prst="rect">
                <a:avLst/>
              </a:prstGeom>
              <a:blipFill>
                <a:blip r:embed="rId7"/>
                <a:stretch>
                  <a:fillRect l="-4444" r="-888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579366" y="4458812"/>
                <a:ext cx="822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366" y="4458812"/>
                <a:ext cx="822213" cy="369332"/>
              </a:xfrm>
              <a:prstGeom prst="rect">
                <a:avLst/>
              </a:prstGeom>
              <a:blipFill>
                <a:blip r:embed="rId8"/>
                <a:stretch>
                  <a:fillRect l="-4444" r="-888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3" y="2701426"/>
            <a:ext cx="3260679" cy="13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Discrete-time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68235" y="2138340"/>
            <a:ext cx="8686800" cy="53108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Sampling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property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More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generally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424"/>
          <a:stretch/>
        </p:blipFill>
        <p:spPr>
          <a:xfrm>
            <a:off x="2691086" y="3048576"/>
            <a:ext cx="3569037" cy="59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77"/>
          <a:stretch/>
        </p:blipFill>
        <p:spPr>
          <a:xfrm>
            <a:off x="2691086" y="4933613"/>
            <a:ext cx="5401975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15848" y="1803376"/>
            <a:ext cx="8198152" cy="53108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kumimoji="1" lang="en-US" altLang="zh-CN" dirty="0" smtClean="0"/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</a:rPr>
              <a:t>Unit step</a:t>
            </a:r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q"/>
            </a:pPr>
            <a:r>
              <a:rPr kumimoji="1" lang="en-US" altLang="zh-CN" dirty="0" smtClean="0"/>
              <a:t> The </a:t>
            </a:r>
            <a:r>
              <a:rPr kumimoji="1" lang="en-US" altLang="zh-CN" dirty="0"/>
              <a:t>continuous unit step </a:t>
            </a:r>
            <a:r>
              <a:rPr kumimoji="1" lang="en-US" altLang="zh-CN" i="1" dirty="0"/>
              <a:t>u</a:t>
            </a:r>
            <a:r>
              <a:rPr kumimoji="1" lang="en-US" altLang="zh-CN" dirty="0"/>
              <a:t>(</a:t>
            </a:r>
            <a:r>
              <a:rPr kumimoji="1" lang="en-US" altLang="zh-CN" i="1" dirty="0"/>
              <a:t>t</a:t>
            </a:r>
            <a:r>
              <a:rPr kumimoji="1" lang="en-US" altLang="zh-CN" dirty="0"/>
              <a:t>) is the </a:t>
            </a:r>
            <a:r>
              <a:rPr kumimoji="1" lang="en-US" altLang="zh-CN" dirty="0" smtClean="0"/>
              <a:t>running </a:t>
            </a:r>
            <a:r>
              <a:rPr kumimoji="1" lang="en-US" altLang="zh-CN" dirty="0"/>
              <a:t>integral of unit </a:t>
            </a:r>
            <a:r>
              <a:rPr kumimoji="1" lang="en-US" altLang="zh-CN" dirty="0" smtClean="0"/>
              <a:t>impulse </a:t>
            </a:r>
            <a:r>
              <a:rPr kumimoji="1" lang="en-US" altLang="zh-CN" i="1" dirty="0">
                <a:sym typeface="Symbol" panose="05050102010706020507" pitchFamily="18" charset="2"/>
              </a:rPr>
              <a:t>(t</a:t>
            </a:r>
            <a:r>
              <a:rPr kumimoji="1" lang="en-US" altLang="zh-CN" i="1" dirty="0" smtClean="0">
                <a:sym typeface="Symbol" panose="05050102010706020507" pitchFamily="18" charset="2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kumimoji="1" lang="en-US" altLang="zh-CN" sz="2800" i="1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kumimoji="1" lang="en-US" altLang="zh-CN" i="1" dirty="0" smtClean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kumimoji="1" lang="en-US" altLang="zh-CN" sz="2800" i="1" dirty="0">
                <a:sym typeface="Symbol" panose="05050102010706020507" pitchFamily="18" charset="2"/>
              </a:rPr>
              <a:t> </a:t>
            </a:r>
            <a:r>
              <a:rPr kumimoji="1" lang="en-US" altLang="zh-CN" sz="2800" i="1" dirty="0" smtClean="0">
                <a:sym typeface="Symbol" panose="05050102010706020507" pitchFamily="18" charset="2"/>
              </a:rPr>
              <a:t></a:t>
            </a:r>
            <a:r>
              <a:rPr kumimoji="1" lang="en-US" altLang="zh-CN" sz="2800" dirty="0">
                <a:sym typeface="Symbol" panose="05050102010706020507" pitchFamily="18" charset="2"/>
              </a:rPr>
              <a:t>(</a:t>
            </a:r>
            <a:r>
              <a:rPr kumimoji="1" lang="en-US" altLang="zh-CN" sz="2800" i="1" dirty="0">
                <a:sym typeface="Symbol" panose="05050102010706020507" pitchFamily="18" charset="2"/>
              </a:rPr>
              <a:t>t</a:t>
            </a:r>
            <a:r>
              <a:rPr kumimoji="1" lang="en-US" altLang="zh-CN" sz="2800" dirty="0">
                <a:sym typeface="Symbol" panose="05050102010706020507" pitchFamily="18" charset="2"/>
              </a:rPr>
              <a:t>) </a:t>
            </a:r>
            <a:r>
              <a:rPr kumimoji="1" lang="en-US" altLang="zh-CN" sz="2800" dirty="0"/>
              <a:t>the first derivative of </a:t>
            </a:r>
            <a:r>
              <a:rPr kumimoji="1" lang="en-US" altLang="zh-CN" sz="2800" i="1" dirty="0"/>
              <a:t>u</a:t>
            </a:r>
            <a:r>
              <a:rPr kumimoji="1" lang="en-US" altLang="zh-CN" sz="2800" dirty="0"/>
              <a:t>(</a:t>
            </a:r>
            <a:r>
              <a:rPr kumimoji="1" lang="en-US" altLang="zh-CN" sz="2800" i="1" dirty="0"/>
              <a:t>t</a:t>
            </a:r>
            <a:r>
              <a:rPr kumimoji="1" lang="en-US" altLang="zh-CN" sz="2800" dirty="0"/>
              <a:t>)</a:t>
            </a:r>
          </a:p>
          <a:p>
            <a:endParaRPr kumimoji="1" lang="en-US" altLang="zh-CN" i="1" dirty="0" smtClean="0">
              <a:sym typeface="Symbol" panose="05050102010706020507" pitchFamily="18" charset="2"/>
            </a:endParaRPr>
          </a:p>
          <a:p>
            <a:endParaRPr kumimoji="1" lang="en-US" altLang="zh-CN" dirty="0">
              <a:sym typeface="Symbol" panose="05050102010706020507" pitchFamily="18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55" y="2192059"/>
            <a:ext cx="2942763" cy="1055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46" y="1669798"/>
            <a:ext cx="2639797" cy="1950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44" y="4190838"/>
            <a:ext cx="2682287" cy="8690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01" y="5788441"/>
            <a:ext cx="2049982" cy="9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09" y="2623854"/>
            <a:ext cx="3396631" cy="2281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54187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5848" y="1803376"/>
                <a:ext cx="8546034" cy="158942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discontinuous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b="1" dirty="0" smtClean="0"/>
                  <a:t>, </a:t>
                </a:r>
                <a:r>
                  <a:rPr kumimoji="1" lang="en-US" altLang="zh-CN" dirty="0" smtClean="0"/>
                  <a:t>How we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i="1" dirty="0" smtClean="0">
                    <a:sym typeface="Symbol" panose="05050102010706020507" pitchFamily="18" charset="2"/>
                  </a:rPr>
                  <a:t>?</a:t>
                </a:r>
              </a:p>
              <a:p>
                <a:pPr marL="0" indent="0">
                  <a:buNone/>
                </a:pPr>
                <a:endParaRPr kumimoji="1" lang="en-US" altLang="zh-CN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848" y="1803376"/>
                <a:ext cx="8546034" cy="1589420"/>
              </a:xfrm>
              <a:blipFill>
                <a:blip r:embed="rId4"/>
                <a:stretch>
                  <a:fillRect l="-1284" t="-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4" y="3175669"/>
            <a:ext cx="3307661" cy="161192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4"/>
          <a:stretch/>
        </p:blipFill>
        <p:spPr>
          <a:xfrm>
            <a:off x="5173725" y="2599294"/>
            <a:ext cx="2625634" cy="231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98651" y="2732028"/>
                <a:ext cx="9615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i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1" y="2732028"/>
                <a:ext cx="961545" cy="461665"/>
              </a:xfrm>
              <a:prstGeom prst="rect">
                <a:avLst/>
              </a:prstGeom>
              <a:blipFill>
                <a:blip r:embed="rId7"/>
                <a:stretch>
                  <a:fillRect r="-126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64672" y="445268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672" y="4452682"/>
                <a:ext cx="38292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52677" y="5108079"/>
                <a:ext cx="2809808" cy="653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677" y="5108079"/>
                <a:ext cx="2809808" cy="6536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996491" y="4950107"/>
                <a:ext cx="273902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91" y="4950107"/>
                <a:ext cx="2739020" cy="9130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82207" y="5001623"/>
                <a:ext cx="2775375" cy="653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207" y="5001623"/>
                <a:ext cx="2775375" cy="6536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3991" y="2325368"/>
                <a:ext cx="2810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kumimoji="1" lang="en-US" altLang="zh-CN" sz="2800" i="1" dirty="0">
                    <a:sym typeface="Symbol" panose="05050102010706020507" pitchFamily="18" charset="2"/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1" y="2325368"/>
                <a:ext cx="2810000" cy="523220"/>
              </a:xfrm>
              <a:prstGeom prst="rect">
                <a:avLst/>
              </a:prstGeom>
              <a:blipFill>
                <a:blip r:embed="rId12"/>
                <a:stretch>
                  <a:fillRect l="-390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9920" y="5855102"/>
                <a:ext cx="10766103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500" dirty="0"/>
                  <a:t>arrow at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 smtClean="0"/>
                  <a:t>: area </a:t>
                </a:r>
                <a:r>
                  <a:rPr lang="en-US" sz="2500" dirty="0"/>
                  <a:t>of the pulse is </a:t>
                </a:r>
                <a:r>
                  <a:rPr lang="en-US" sz="2500" dirty="0" smtClean="0">
                    <a:solidFill>
                      <a:srgbClr val="FF0000"/>
                    </a:solidFill>
                  </a:rPr>
                  <a:t>concentrated at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sz="25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500" dirty="0"/>
                  <a:t>arrow </a:t>
                </a:r>
                <a:r>
                  <a:rPr lang="en-US" sz="2500" dirty="0" smtClean="0"/>
                  <a:t>height and "1“: </a:t>
                </a:r>
                <a:r>
                  <a:rPr lang="en-US" sz="2500" i="1" dirty="0" smtClean="0">
                    <a:solidFill>
                      <a:srgbClr val="FF0000"/>
                    </a:solidFill>
                  </a:rPr>
                  <a:t>area </a:t>
                </a:r>
                <a:r>
                  <a:rPr lang="en-US" sz="2500" dirty="0"/>
                  <a:t>of the impulse</a:t>
                </a:r>
                <a:endParaRPr kumimoji="1" lang="en-US" altLang="zh-CN" sz="2500" i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0" y="5855102"/>
                <a:ext cx="10766103" cy="861774"/>
              </a:xfrm>
              <a:prstGeom prst="rect">
                <a:avLst/>
              </a:prstGeom>
              <a:blipFill>
                <a:blip r:embed="rId13"/>
                <a:stretch>
                  <a:fillRect l="-849" t="-4930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580133" y="449738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133" y="4497387"/>
                <a:ext cx="38292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4581433" y="3631813"/>
            <a:ext cx="463406" cy="256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1016991" y="449738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991" y="4497387"/>
                <a:ext cx="38292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7735511" y="3628515"/>
            <a:ext cx="463406" cy="256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" b="60778"/>
          <a:stretch/>
        </p:blipFill>
        <p:spPr>
          <a:xfrm>
            <a:off x="838200" y="3194194"/>
            <a:ext cx="4122509" cy="139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2353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9594" y="1736668"/>
                <a:ext cx="2818336" cy="984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594" y="1736668"/>
                <a:ext cx="2818336" cy="984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t="65091"/>
          <a:stretch/>
        </p:blipFill>
        <p:spPr>
          <a:xfrm>
            <a:off x="7025739" y="5209487"/>
            <a:ext cx="3486772" cy="1556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740" y="1982760"/>
                <a:ext cx="203031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40" y="1982760"/>
                <a:ext cx="2030316" cy="492443"/>
              </a:xfrm>
              <a:prstGeom prst="rect">
                <a:avLst/>
              </a:prstGeom>
              <a:blipFill>
                <a:blip r:embed="rId6"/>
                <a:stretch>
                  <a:fillRect l="-5405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25739" y="1749907"/>
                <a:ext cx="3409588" cy="958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</m:oMath>
                  </m:oMathPara>
                </a14:m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739" y="1749907"/>
                <a:ext cx="3409588" cy="958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8" b="1"/>
          <a:stretch/>
        </p:blipFill>
        <p:spPr>
          <a:xfrm>
            <a:off x="894362" y="5134706"/>
            <a:ext cx="4122509" cy="1526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8970" y="3078649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0" y="3078649"/>
                <a:ext cx="82715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661328" y="5234315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28" y="5234315"/>
                <a:ext cx="82715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t="8568" b="58854"/>
          <a:stretch/>
        </p:blipFill>
        <p:spPr>
          <a:xfrm>
            <a:off x="6940309" y="3136474"/>
            <a:ext cx="3486772" cy="1452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880347" y="3067250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47" y="3067250"/>
                <a:ext cx="82715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083087" y="5209487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87" y="5209487"/>
                <a:ext cx="82715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1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14" y="1803376"/>
            <a:ext cx="4338071" cy="4446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78067" y="2467375"/>
                <a:ext cx="35311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67" y="2467375"/>
                <a:ext cx="35311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98362" y="3707568"/>
                <a:ext cx="6926456" cy="653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∆→</m:t>
                              </m:r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62" y="3707568"/>
                <a:ext cx="6926456" cy="653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86594" y="3080945"/>
                <a:ext cx="3835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(0)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594" y="3080945"/>
                <a:ext cx="383598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52023" y="5174840"/>
                <a:ext cx="4224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23" y="5174840"/>
                <a:ext cx="42248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8235" y="1853626"/>
            <a:ext cx="3433810" cy="35500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Sampling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property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More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generally</a:t>
            </a:r>
          </a:p>
        </p:txBody>
      </p:sp>
    </p:spTree>
    <p:extLst>
      <p:ext uri="{BB962C8B-B14F-4D97-AF65-F5344CB8AC3E}">
        <p14:creationId xmlns:p14="http://schemas.microsoft.com/office/powerpoint/2010/main" val="346895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61884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Continuous-time unit impulse and unit step sequences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Unit Impulse and Unit Step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967127" y="2273856"/>
            <a:ext cx="4976447" cy="1182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96000" indent="-39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  <a:defRPr sz="30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20000" indent="-25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  <a:defRPr sz="27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8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(1) Calculate and sketch the 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x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’(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(2) Recover 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x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(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) from 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x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’(</a:t>
            </a:r>
            <a:r>
              <a:rPr kumimoji="1" lang="en-US" altLang="zh-CN" sz="2800" i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).</a:t>
            </a:r>
            <a:endParaRPr kumimoji="1" lang="en-US" altLang="zh-CN" sz="2400" b="1" dirty="0" smtClean="0">
              <a:solidFill>
                <a:schemeClr val="tx1"/>
              </a:solidFill>
            </a:endParaRPr>
          </a:p>
          <a:p>
            <a:pPr marL="609600" indent="-609600">
              <a:buFontTx/>
              <a:buNone/>
            </a:pPr>
            <a:endParaRPr kumimoji="1" lang="en-US" altLang="zh-CN" sz="2400" b="1" dirty="0" smtClean="0">
              <a:solidFill>
                <a:schemeClr val="tx1"/>
              </a:solidFill>
            </a:endParaRPr>
          </a:p>
          <a:p>
            <a:pPr marL="609600" indent="-609600">
              <a:buFontTx/>
              <a:buAutoNum type="arabicParenBoth"/>
            </a:pPr>
            <a:endParaRPr kumimoji="1" lang="en-US" altLang="zh-CN" sz="2400" b="1" dirty="0" smtClean="0">
              <a:solidFill>
                <a:schemeClr val="tx1"/>
              </a:solidFill>
            </a:endParaRPr>
          </a:p>
          <a:p>
            <a:pPr marL="609600" indent="-609600">
              <a:buFontTx/>
              <a:buAutoNum type="arabicParenBoth"/>
            </a:pPr>
            <a:endParaRPr kumimoji="1" lang="en-US" altLang="zh-CN" sz="2400" b="1" dirty="0" smtClean="0">
              <a:solidFill>
                <a:schemeClr val="tx1"/>
              </a:solidFill>
            </a:endParaRPr>
          </a:p>
          <a:p>
            <a:pPr marL="609600" indent="-609600">
              <a:buFontTx/>
              <a:buNone/>
            </a:pPr>
            <a:endParaRPr kumimoji="1" lang="en-US" altLang="zh-CN" sz="2400" b="1" dirty="0" smtClean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9217" y="1803377"/>
            <a:ext cx="3523793" cy="2066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710" y="4241672"/>
            <a:ext cx="3724979" cy="2078916"/>
          </a:xfrm>
          <a:prstGeom prst="rect">
            <a:avLst/>
          </a:prstGeom>
        </p:spPr>
      </p:pic>
      <p:graphicFrame>
        <p:nvGraphicFramePr>
          <p:cNvPr id="21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50383503"/>
              </p:ext>
            </p:extLst>
          </p:nvPr>
        </p:nvGraphicFramePr>
        <p:xfrm>
          <a:off x="967127" y="5445549"/>
          <a:ext cx="3048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Equation" r:id="rId8" imgW="1269720" imgH="330120" progId="Equation.3">
                  <p:embed/>
                </p:oleObj>
              </mc:Choice>
              <mc:Fallback>
                <p:oleObj name="Equation" r:id="rId8" imgW="1269720" imgH="330120" progId="Equation.3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127" y="5445549"/>
                        <a:ext cx="30480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10" y="4754011"/>
            <a:ext cx="6437934" cy="609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7" y="4105652"/>
            <a:ext cx="5938019" cy="49381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68234" y="1746046"/>
            <a:ext cx="5890492" cy="484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Example: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68234" y="3523467"/>
            <a:ext cx="5890492" cy="484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Solutions: </a:t>
            </a:r>
          </a:p>
        </p:txBody>
      </p:sp>
    </p:spTree>
    <p:extLst>
      <p:ext uri="{BB962C8B-B14F-4D97-AF65-F5344CB8AC3E}">
        <p14:creationId xmlns:p14="http://schemas.microsoft.com/office/powerpoint/2010/main" val="354928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29" y="1026071"/>
            <a:ext cx="5871754" cy="723444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Organization</a:t>
            </a:r>
            <a:endParaRPr lang="en-US" sz="2800" b="1" i="1" u="sng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20129" y="1784986"/>
            <a:ext cx="10722311" cy="3374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Lecture: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eek 1-16</a:t>
            </a: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;</a:t>
            </a:r>
            <a:r>
              <a:rPr kumimoji="0" lang="en-US" b="0" i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teaching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center 301; Tue. and Thu. 08:15-10:00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  <a:latin typeface="Calibri" panose="020F0502020204030204"/>
              </a:rPr>
              <a:t>Exercise: </a:t>
            </a:r>
            <a:r>
              <a:rPr lang="en-US" dirty="0">
                <a:solidFill>
                  <a:prstClr val="black"/>
                </a:solidFill>
              </a:rPr>
              <a:t>time and location TBD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Office hour</a:t>
            </a:r>
            <a:r>
              <a:rPr lang="en-US" dirty="0">
                <a:solidFill>
                  <a:prstClr val="black"/>
                </a:solidFill>
              </a:rPr>
              <a:t>: time and location TBD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Experiment: </a:t>
            </a:r>
            <a:r>
              <a:rPr lang="en-US" dirty="0">
                <a:solidFill>
                  <a:prstClr val="black"/>
                </a:solidFill>
              </a:rPr>
              <a:t>by Dr. </a:t>
            </a:r>
            <a:r>
              <a:rPr lang="en-US" dirty="0" err="1">
                <a:solidFill>
                  <a:prstClr val="black"/>
                </a:solidFill>
              </a:rPr>
              <a:t>Linyan</a:t>
            </a:r>
            <a:r>
              <a:rPr lang="en-US" dirty="0">
                <a:solidFill>
                  <a:prstClr val="black"/>
                </a:solidFill>
              </a:rPr>
              <a:t> Lu, start from the 3</a:t>
            </a:r>
            <a:r>
              <a:rPr lang="en-US" baseline="30000" dirty="0">
                <a:solidFill>
                  <a:prstClr val="black"/>
                </a:solidFill>
              </a:rPr>
              <a:t>rd</a:t>
            </a:r>
            <a:r>
              <a:rPr lang="en-US" dirty="0">
                <a:solidFill>
                  <a:prstClr val="black"/>
                </a:solidFill>
              </a:rPr>
              <a:t> week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BB system: </a:t>
            </a:r>
            <a:r>
              <a:rPr lang="en-US" dirty="0">
                <a:solidFill>
                  <a:prstClr val="black"/>
                </a:solidFill>
              </a:rPr>
              <a:t>Slides and text book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</a:t>
            </a:r>
            <a:r>
              <a:rPr lang="en-US" altLang="zh-CN" dirty="0" err="1">
                <a:solidFill>
                  <a:srgbClr val="0070C0"/>
                </a:solidFill>
              </a:rPr>
              <a:t>radescope</a:t>
            </a:r>
            <a:r>
              <a:rPr lang="en-US" altLang="zh-CN" dirty="0">
                <a:solidFill>
                  <a:srgbClr val="0070C0"/>
                </a:solidFill>
              </a:rPr>
              <a:t>:</a:t>
            </a:r>
            <a:r>
              <a:rPr lang="en-US" altLang="zh-CN" dirty="0">
                <a:solidFill>
                  <a:prstClr val="black"/>
                </a:solidFill>
              </a:rPr>
              <a:t> homework release and submission, entry code: JB6PPW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WeChat group: </a:t>
            </a:r>
            <a:r>
              <a:rPr lang="en-US" dirty="0">
                <a:solidFill>
                  <a:prstClr val="black"/>
                </a:solidFill>
              </a:rPr>
              <a:t>general information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</a:t>
            </a:r>
            <a:r>
              <a:rPr kumimoji="0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ourse </a:t>
            </a: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Introduction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14" y="4519194"/>
            <a:ext cx="1527104" cy="20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Signals and Systems: An overview (ch.1)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901828"/>
            <a:ext cx="10515600" cy="47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Transformations of the Independent 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Exponential and Sinusoidal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 The Unit Impulse and Unit Step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 Continuous-Time and Discrete-Time Systems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Basic System Properties</a:t>
            </a:r>
          </a:p>
        </p:txBody>
      </p:sp>
    </p:spTree>
    <p:extLst>
      <p:ext uri="{BB962C8B-B14F-4D97-AF65-F5344CB8AC3E}">
        <p14:creationId xmlns:p14="http://schemas.microsoft.com/office/powerpoint/2010/main" val="19907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Continuous-Time </a:t>
            </a:r>
            <a:r>
              <a:rPr lang="en-US" sz="4000" b="1" dirty="0">
                <a:solidFill>
                  <a:prstClr val="white"/>
                </a:solidFill>
                <a:latin typeface="Calibri Light" panose="020F0302020204030204"/>
              </a:rPr>
              <a:t>and Discrete-Time </a:t>
            </a: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Systems</a:t>
            </a:r>
            <a:endParaRPr lang="en-US" sz="4000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57563" y="1257019"/>
            <a:ext cx="8686800" cy="49716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Continuous-Time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Systems: </a:t>
            </a:r>
            <a:r>
              <a:rPr lang="en-US" dirty="0"/>
              <a:t>Input and output are continuous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" b="66167"/>
          <a:stretch/>
        </p:blipFill>
        <p:spPr>
          <a:xfrm>
            <a:off x="2367343" y="2151143"/>
            <a:ext cx="5555059" cy="111347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57563" y="3779615"/>
            <a:ext cx="8686800" cy="537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Discrete-Time Systems: </a:t>
            </a:r>
            <a:r>
              <a:rPr lang="en-US" sz="2600" dirty="0"/>
              <a:t>Input and output are discrete</a:t>
            </a:r>
          </a:p>
          <a:p>
            <a:endParaRPr lang="en-US" dirty="0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6" b="10534"/>
          <a:stretch/>
        </p:blipFill>
        <p:spPr>
          <a:xfrm>
            <a:off x="2367343" y="4799482"/>
            <a:ext cx="5804331" cy="1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Continuous-Time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Discrete-Time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0147" y="1212454"/>
            <a:ext cx="4017715" cy="57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Examples of systems</a:t>
            </a: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8375" r="2470"/>
          <a:stretch/>
        </p:blipFill>
        <p:spPr>
          <a:xfrm>
            <a:off x="5708919" y="1499044"/>
            <a:ext cx="4776186" cy="259222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40913" r="25042" b="41845"/>
          <a:stretch/>
        </p:blipFill>
        <p:spPr>
          <a:xfrm>
            <a:off x="1290843" y="3474513"/>
            <a:ext cx="2536322" cy="1093671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r="19587" b="80989"/>
          <a:stretch/>
        </p:blipFill>
        <p:spPr>
          <a:xfrm>
            <a:off x="1241267" y="2311340"/>
            <a:ext cx="3055703" cy="1163173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8" r="4853" b="1601"/>
          <a:stretch/>
        </p:blipFill>
        <p:spPr>
          <a:xfrm>
            <a:off x="498948" y="4795992"/>
            <a:ext cx="5209971" cy="11041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0147" y="1785635"/>
            <a:ext cx="2129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RC circuit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18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Continuous-Time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Discrete-Time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3730"/>
          <a:stretch/>
        </p:blipFill>
        <p:spPr>
          <a:xfrm>
            <a:off x="5675162" y="1743581"/>
            <a:ext cx="4816136" cy="170910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0" y="2470124"/>
            <a:ext cx="3844049" cy="969369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9" r="25563"/>
          <a:stretch/>
        </p:blipFill>
        <p:spPr>
          <a:xfrm>
            <a:off x="3868908" y="4787963"/>
            <a:ext cx="3727646" cy="935897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4984" r="12610" b="73429"/>
          <a:stretch/>
        </p:blipFill>
        <p:spPr>
          <a:xfrm>
            <a:off x="985299" y="3602163"/>
            <a:ext cx="3328059" cy="911913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550147" y="1212454"/>
            <a:ext cx="4017715" cy="57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Examples </a:t>
            </a: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of systems</a:t>
            </a:r>
          </a:p>
        </p:txBody>
      </p:sp>
      <p:sp>
        <p:nvSpPr>
          <p:cNvPr id="2" name="Rectangle 1"/>
          <p:cNvSpPr/>
          <p:nvPr/>
        </p:nvSpPr>
        <p:spPr>
          <a:xfrm>
            <a:off x="2559004" y="4994301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In general: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550147" y="1785635"/>
            <a:ext cx="2310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Moving car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64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Continuous-Time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Discrete-Time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550147" y="1212454"/>
            <a:ext cx="4017715" cy="57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Examples </a:t>
            </a: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of systems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0147" y="1785635"/>
            <a:ext cx="4506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Balance in a bank account:</a:t>
            </a:r>
            <a:endParaRPr lang="en-US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/>
          <a:stretch/>
        </p:blipFill>
        <p:spPr>
          <a:xfrm>
            <a:off x="2699475" y="2238106"/>
            <a:ext cx="5856991" cy="1103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57817" y="3452392"/>
                <a:ext cx="99591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</a:rPr>
                  <a:t>: balance </a:t>
                </a:r>
                <a:r>
                  <a:rPr lang="en-US" sz="2400" dirty="0">
                    <a:latin typeface="Times New Roman" panose="02020603050405020304" pitchFamily="18" charset="0"/>
                  </a:rPr>
                  <a:t>at </a:t>
                </a:r>
                <a:r>
                  <a:rPr lang="en-US" sz="2400" dirty="0" smtClean="0">
                    <a:latin typeface="Times New Roman" panose="02020603050405020304" pitchFamily="18" charset="0"/>
                  </a:rPr>
                  <a:t>the end </a:t>
                </a:r>
                <a:r>
                  <a:rPr lang="en-US" sz="2400" dirty="0">
                    <a:latin typeface="Times New Roman" panose="02020603050405020304" pitchFamily="18" charset="0"/>
                  </a:rPr>
                  <a:t>of the nth </a:t>
                </a:r>
                <a:r>
                  <a:rPr lang="en-US" sz="2400" dirty="0" smtClean="0">
                    <a:latin typeface="Times New Roman" panose="02020603050405020304" pitchFamily="18" charset="0"/>
                  </a:rPr>
                  <a:t>month;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</a:rPr>
                  <a:t>:</a:t>
                </a:r>
                <a:r>
                  <a:rPr lang="en-US" sz="2400" dirty="0" smtClean="0">
                    <a:latin typeface="Times New Roman" panose="02020603050405020304" pitchFamily="18" charset="0"/>
                  </a:rPr>
                  <a:t> net deposit; Interest rate: 1%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817" y="3452392"/>
                <a:ext cx="9959100" cy="461665"/>
              </a:xfrm>
              <a:prstGeom prst="rect">
                <a:avLst/>
              </a:prstGeom>
              <a:blipFill>
                <a:blip r:embed="rId4"/>
                <a:stretch>
                  <a:fillRect l="-184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"/>
          <a:stretch/>
        </p:blipFill>
        <p:spPr>
          <a:xfrm>
            <a:off x="2563695" y="4413001"/>
            <a:ext cx="6046905" cy="11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Continuous-Time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Discrete-Time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50147" y="1212454"/>
            <a:ext cx="4017715" cy="57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Examples </a:t>
            </a: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of systems</a:t>
            </a: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4984" r="12610" b="73429"/>
          <a:stretch/>
        </p:blipFill>
        <p:spPr>
          <a:xfrm>
            <a:off x="7130185" y="1493659"/>
            <a:ext cx="3604661" cy="9877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0147" y="1785635"/>
            <a:ext cx="649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Digital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simulation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a differential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91177" y="2552076"/>
                <a:ext cx="9743669" cy="823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Approximate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800" dirty="0" smtClean="0">
                    <a:solidFill>
                      <a:srgbClr val="C0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dirty="0" smtClean="0">
                    <a:solidFill>
                      <a:srgbClr val="C00000"/>
                    </a:solidFill>
                  </a:rPr>
                  <a:t> by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</m:d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−1)∆)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7" y="2552076"/>
                <a:ext cx="9743669" cy="823623"/>
              </a:xfrm>
              <a:prstGeom prst="rect">
                <a:avLst/>
              </a:prstGeom>
              <a:blipFill>
                <a:blip r:embed="rId4"/>
                <a:stretch>
                  <a:fillRect l="-11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71932" y="3550791"/>
                <a:ext cx="6475298" cy="86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</m:d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−1)∆)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</m:d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32" y="3550791"/>
                <a:ext cx="6475298" cy="868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85072" y="4519391"/>
                <a:ext cx="5790752" cy="911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072" y="4519391"/>
                <a:ext cx="5790752" cy="911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89033" y="4713675"/>
                <a:ext cx="32817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</m:d>
                  </m:oMath>
                </a14:m>
                <a:endParaRPr lang="en-US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33" y="4713675"/>
                <a:ext cx="3281796" cy="523220"/>
              </a:xfrm>
              <a:prstGeom prst="rect">
                <a:avLst/>
              </a:prstGeom>
              <a:blipFill>
                <a:blip r:embed="rId7"/>
                <a:stretch>
                  <a:fillRect l="-334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989033" y="5743110"/>
            <a:ext cx="2090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In 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general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481844" y="5743110"/>
                <a:ext cx="4227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44" y="5743110"/>
                <a:ext cx="422782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3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4" t="24989" r="20051" b="44745"/>
          <a:stretch/>
        </p:blipFill>
        <p:spPr>
          <a:xfrm>
            <a:off x="1820929" y="3165231"/>
            <a:ext cx="3603812" cy="153331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15"/>
          <a:stretch/>
        </p:blipFill>
        <p:spPr>
          <a:xfrm>
            <a:off x="865875" y="1969682"/>
            <a:ext cx="8630307" cy="9281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Continuous-Time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Discrete-Time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99012" y="1497794"/>
            <a:ext cx="8686800" cy="5163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Series (or cascade)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Parallel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Feedback</a:t>
            </a:r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>
          <a:xfrm>
            <a:off x="3252924" y="5024330"/>
            <a:ext cx="5287377" cy="1666894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558422" y="990599"/>
            <a:ext cx="5354146" cy="89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Interconnections </a:t>
            </a:r>
            <a:r>
              <a:rPr lang="en-US" b="1" i="1" u="sng" dirty="0">
                <a:solidFill>
                  <a:srgbClr val="C00000"/>
                </a:solidFill>
                <a:latin typeface="Calibri" panose="020F0502020204030204"/>
                <a:ea typeface="+mj-ea"/>
                <a:cs typeface="+mj-cs"/>
              </a:rPr>
              <a:t>of systems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63167" b="6469"/>
          <a:stretch/>
        </p:blipFill>
        <p:spPr>
          <a:xfrm>
            <a:off x="5684250" y="3152852"/>
            <a:ext cx="6327077" cy="15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578"/>
            <a:ext cx="9454242" cy="7234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Signals and Systems: An overview (ch.1)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41613" y="1901828"/>
            <a:ext cx="10515600" cy="47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Continuous-Time and Discrete-Time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Transformations of the Independent Variable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Exponential and Sinusoidal Signals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Unit Impulse and Unit Step Functions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 Continuous-Time and Discrete-Time Systems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 Basic System Properties</a:t>
            </a:r>
          </a:p>
        </p:txBody>
      </p:sp>
    </p:spTree>
    <p:extLst>
      <p:ext uri="{BB962C8B-B14F-4D97-AF65-F5344CB8AC3E}">
        <p14:creationId xmlns:p14="http://schemas.microsoft.com/office/powerpoint/2010/main" val="13912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Basic </a:t>
            </a:r>
            <a:r>
              <a:rPr lang="en-US" sz="4000" b="1" dirty="0">
                <a:solidFill>
                  <a:prstClr val="white"/>
                </a:solidFill>
                <a:latin typeface="Calibri Light" panose="020F0302020204030204"/>
              </a:rPr>
              <a:t>System </a:t>
            </a:r>
            <a:r>
              <a:rPr lang="en-US" sz="4000" b="1" dirty="0" smtClean="0">
                <a:solidFill>
                  <a:prstClr val="white"/>
                </a:solidFill>
                <a:latin typeface="Calibri Light" panose="020F0302020204030204"/>
              </a:rPr>
              <a:t>Properties</a:t>
            </a:r>
            <a:endParaRPr lang="en-US" sz="4000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094" y="1972763"/>
            <a:ext cx="9482866" cy="54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System </a:t>
            </a:r>
            <a:r>
              <a:rPr lang="en-US" dirty="0">
                <a:solidFill>
                  <a:srgbClr val="0070C0"/>
                </a:solidFill>
              </a:rPr>
              <a:t>without memory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System with and without memory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4" t="36402" r="32987" b="52255"/>
          <a:stretch/>
        </p:blipFill>
        <p:spPr>
          <a:xfrm>
            <a:off x="2412924" y="3974641"/>
            <a:ext cx="2020685" cy="735498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9" r="35885" b="20494"/>
          <a:stretch/>
        </p:blipFill>
        <p:spPr>
          <a:xfrm>
            <a:off x="1660780" y="4845122"/>
            <a:ext cx="2551911" cy="527026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9" r="33985"/>
          <a:stretch/>
        </p:blipFill>
        <p:spPr>
          <a:xfrm>
            <a:off x="1591191" y="5480875"/>
            <a:ext cx="2787683" cy="645893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84"/>
          <a:stretch/>
        </p:blipFill>
        <p:spPr>
          <a:xfrm>
            <a:off x="2412924" y="3576145"/>
            <a:ext cx="3623635" cy="5143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4356" y="2497112"/>
            <a:ext cx="7999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Output is dependent </a:t>
            </a:r>
            <a:r>
              <a:rPr lang="en-US" sz="2800" dirty="0">
                <a:solidFill>
                  <a:srgbClr val="C00000"/>
                </a:solidFill>
              </a:rPr>
              <a:t>only on the current </a:t>
            </a:r>
            <a:r>
              <a:rPr lang="en-US" sz="2800" dirty="0" smtClean="0">
                <a:solidFill>
                  <a:srgbClr val="C00000"/>
                </a:solidFill>
              </a:rPr>
              <a:t>input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Examples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967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54355" y="5003979"/>
            <a:ext cx="10883194" cy="114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Memory: retaining </a:t>
            </a:r>
            <a:r>
              <a:rPr lang="en-US" dirty="0"/>
              <a:t>or </a:t>
            </a:r>
            <a:r>
              <a:rPr lang="en-US" dirty="0" smtClean="0"/>
              <a:t>storing </a:t>
            </a:r>
            <a:r>
              <a:rPr lang="en-US" dirty="0"/>
              <a:t>information about input values at </a:t>
            </a:r>
            <a:r>
              <a:rPr lang="en-US" dirty="0" smtClean="0"/>
              <a:t>times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Physical </a:t>
            </a:r>
            <a:r>
              <a:rPr lang="en-US" dirty="0"/>
              <a:t>systems, memory is </a:t>
            </a:r>
            <a:r>
              <a:rPr lang="en-US" dirty="0" smtClean="0"/>
              <a:t>associated </a:t>
            </a:r>
            <a:r>
              <a:rPr lang="en-US" dirty="0"/>
              <a:t>with the storage of energy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System with and without memory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4" r="24558" b="47323"/>
          <a:stretch/>
        </p:blipFill>
        <p:spPr>
          <a:xfrm>
            <a:off x="3423573" y="3706906"/>
            <a:ext cx="4192468" cy="725827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3" b="75233"/>
          <a:stretch/>
        </p:blipFill>
        <p:spPr>
          <a:xfrm>
            <a:off x="876735" y="3569868"/>
            <a:ext cx="3124282" cy="1109643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8" r="16254"/>
          <a:stretch/>
        </p:blipFill>
        <p:spPr>
          <a:xfrm>
            <a:off x="7800332" y="3534436"/>
            <a:ext cx="3553468" cy="113756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84094" y="1972763"/>
            <a:ext cx="9482866" cy="54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System with </a:t>
            </a:r>
            <a:r>
              <a:rPr lang="en-US" dirty="0">
                <a:solidFill>
                  <a:srgbClr val="0070C0"/>
                </a:solidFill>
              </a:rPr>
              <a:t>memory</a:t>
            </a: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4355" y="2497112"/>
            <a:ext cx="9803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/>
                </a:solidFill>
              </a:rPr>
              <a:t>Output is dependent </a:t>
            </a:r>
            <a:r>
              <a:rPr lang="en-US" sz="2800" dirty="0">
                <a:solidFill>
                  <a:srgbClr val="C00000"/>
                </a:solidFill>
              </a:rPr>
              <a:t>on the </a:t>
            </a:r>
            <a:r>
              <a:rPr lang="en-US" sz="2800" dirty="0" smtClean="0"/>
              <a:t>current </a:t>
            </a:r>
            <a:r>
              <a:rPr lang="en-US" sz="2800" dirty="0"/>
              <a:t>and previous </a:t>
            </a:r>
            <a:r>
              <a:rPr lang="en-US" sz="2800" dirty="0" smtClean="0"/>
              <a:t>inputs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Examples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26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outslides5ESC0.pdf - Adobe Acrobat Pro DC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23814" r="12221" b="8109"/>
          <a:stretch/>
        </p:blipFill>
        <p:spPr>
          <a:xfrm>
            <a:off x="1518801" y="1678856"/>
            <a:ext cx="8539600" cy="5073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10" y="990599"/>
            <a:ext cx="7737629" cy="723444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Pre-knowledge: Complex numbers 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8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0424" y="1768829"/>
            <a:ext cx="8686800" cy="6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Invertible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 err="1">
                <a:solidFill>
                  <a:srgbClr val="C00000"/>
                </a:solidFill>
                <a:latin typeface="Calibri" panose="020F0502020204030204"/>
              </a:rPr>
              <a:t>Invertibility</a:t>
            </a:r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 and inverse system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60" y="2754412"/>
            <a:ext cx="7184427" cy="1543498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50" b="78046"/>
          <a:stretch/>
        </p:blipFill>
        <p:spPr>
          <a:xfrm>
            <a:off x="2318604" y="4420013"/>
            <a:ext cx="2534750" cy="558847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0121" r="1418"/>
          <a:stretch/>
        </p:blipFill>
        <p:spPr>
          <a:xfrm>
            <a:off x="5030101" y="4297910"/>
            <a:ext cx="2220404" cy="865484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95" y="5075034"/>
            <a:ext cx="6995429" cy="135608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2323902"/>
            <a:ext cx="6311498" cy="59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Distinct </a:t>
            </a:r>
            <a:r>
              <a:rPr lang="en-US" dirty="0"/>
              <a:t>inputs lead to distinct outputs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44287"/>
          </a:xfrm>
        </p:spPr>
        <p:txBody>
          <a:bodyPr>
            <a:normAutofit/>
          </a:bodyPr>
          <a:lstStyle/>
          <a:p>
            <a:r>
              <a:rPr lang="en-US" sz="2800" b="1" i="1" u="sng" dirty="0" err="1">
                <a:solidFill>
                  <a:srgbClr val="C00000"/>
                </a:solidFill>
                <a:latin typeface="Calibri" panose="020F0502020204030204"/>
              </a:rPr>
              <a:t>Invertibility</a:t>
            </a:r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 and inverse system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80424" y="1768829"/>
            <a:ext cx="8686800" cy="6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Invertible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323902"/>
            <a:ext cx="6311498" cy="59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Examples: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89" y="1994560"/>
            <a:ext cx="2359356" cy="1085182"/>
          </a:xfrm>
          <a:prstGeom prst="rect">
            <a:avLst/>
          </a:prstGeom>
        </p:spPr>
      </p:pic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2771601" y="2271770"/>
            <a:ext cx="20569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Accumulator</a:t>
            </a:r>
            <a:endParaRPr kumimoji="1" lang="en-US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59" y="3898509"/>
            <a:ext cx="3635339" cy="557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9728" y="4857650"/>
            <a:ext cx="8821677" cy="12558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38200" y="3244275"/>
            <a:ext cx="10085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 difference between two successive outputs is precisely the inputs</a:t>
            </a:r>
          </a:p>
        </p:txBody>
      </p:sp>
    </p:spTree>
    <p:extLst>
      <p:ext uri="{BB962C8B-B14F-4D97-AF65-F5344CB8AC3E}">
        <p14:creationId xmlns:p14="http://schemas.microsoft.com/office/powerpoint/2010/main" val="158088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708" y="1803377"/>
            <a:ext cx="8686800" cy="681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smtClean="0">
                <a:solidFill>
                  <a:srgbClr val="0070C0"/>
                </a:solidFill>
              </a:rPr>
              <a:t> Noninvertible</a:t>
            </a:r>
            <a:endParaRPr lang="en-US" dirty="0">
              <a:solidFill>
                <a:srgbClr val="0070C0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 err="1">
                <a:solidFill>
                  <a:srgbClr val="C00000"/>
                </a:solidFill>
                <a:latin typeface="Calibri" panose="020F0502020204030204"/>
              </a:rPr>
              <a:t>Invertibility</a:t>
            </a:r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 and inverse system</a:t>
            </a: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4387832" y="2774696"/>
            <a:ext cx="46586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All 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] leads to the same 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] 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4450778" y="3931348"/>
            <a:ext cx="58416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Cannot determine the sign of the inputs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9" b="65837"/>
          <a:stretch/>
        </p:blipFill>
        <p:spPr>
          <a:xfrm>
            <a:off x="669095" y="2577698"/>
            <a:ext cx="2393053" cy="885437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4" r="18905"/>
          <a:stretch/>
        </p:blipFill>
        <p:spPr>
          <a:xfrm>
            <a:off x="978905" y="3890583"/>
            <a:ext cx="2798684" cy="8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9824" y="1786758"/>
            <a:ext cx="10697070" cy="90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Causal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> the output at any time depends only on the inputs at the </a:t>
            </a:r>
            <a:r>
              <a:rPr lang="en-US" dirty="0">
                <a:solidFill>
                  <a:srgbClr val="C00000"/>
                </a:solidFill>
              </a:rPr>
              <a:t>present time </a:t>
            </a:r>
            <a:r>
              <a:rPr lang="en-US" dirty="0"/>
              <a:t>and in the </a:t>
            </a:r>
            <a:r>
              <a:rPr lang="en-US" dirty="0" smtClean="0">
                <a:solidFill>
                  <a:srgbClr val="C00000"/>
                </a:solidFill>
              </a:rPr>
              <a:t>past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58598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Causality</a:t>
            </a:r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3" b="75233"/>
          <a:stretch/>
        </p:blipFill>
        <p:spPr>
          <a:xfrm>
            <a:off x="1452603" y="3386188"/>
            <a:ext cx="2904349" cy="1031530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8" r="16254"/>
          <a:stretch/>
        </p:blipFill>
        <p:spPr>
          <a:xfrm>
            <a:off x="1629396" y="4318813"/>
            <a:ext cx="3360376" cy="107574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1"/>
          <a:stretch/>
        </p:blipFill>
        <p:spPr>
          <a:xfrm>
            <a:off x="1556966" y="5818620"/>
            <a:ext cx="3554513" cy="747305"/>
          </a:xfrm>
          <a:prstGeom prst="rect">
            <a:avLst/>
          </a:prstGeom>
        </p:spPr>
      </p:pic>
      <p:pic>
        <p:nvPicPr>
          <p:cNvPr id="20" name="Picture 19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5"/>
          <a:stretch/>
        </p:blipFill>
        <p:spPr>
          <a:xfrm>
            <a:off x="2056244" y="5215432"/>
            <a:ext cx="3383890" cy="7330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94640" y="5295400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Non-causal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4" t="36402" r="32987" b="52255"/>
          <a:stretch/>
        </p:blipFill>
        <p:spPr>
          <a:xfrm>
            <a:off x="1946639" y="2734325"/>
            <a:ext cx="2020685" cy="73549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825940" y="2862968"/>
            <a:ext cx="113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Causal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93988" y="3625294"/>
            <a:ext cx="113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Causal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51692" y="4476203"/>
            <a:ext cx="113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Causal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4640" y="5930662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Non-causal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23" grpId="0"/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66056" y="1867039"/>
            <a:ext cx="8686800" cy="54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Examples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Causality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24500" y="2884162"/>
                <a:ext cx="210204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00" y="2884162"/>
                <a:ext cx="21020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82400" y="4482797"/>
                <a:ext cx="34901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400" y="4482797"/>
                <a:ext cx="349012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721293" y="4405680"/>
            <a:ext cx="1130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Causal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0825" y="2837995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Non-causal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9824" y="1803377"/>
            <a:ext cx="10120446" cy="63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Informally</a:t>
            </a:r>
            <a:r>
              <a:rPr lang="en-US" dirty="0" smtClean="0"/>
              <a:t>: small </a:t>
            </a:r>
            <a:r>
              <a:rPr lang="en-US" dirty="0"/>
              <a:t>inputs lead to responses that do not diverge.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192987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Stability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3"/>
          <a:stretch/>
        </p:blipFill>
        <p:spPr>
          <a:xfrm>
            <a:off x="1371986" y="2206101"/>
            <a:ext cx="3042197" cy="46111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73329" y="3235180"/>
            <a:ext cx="3598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</a:rPr>
              <a:t>A </a:t>
            </a:r>
            <a:r>
              <a:rPr lang="en-US" sz="2800" dirty="0">
                <a:latin typeface="Times New Roman" panose="02020603050405020304" pitchFamily="18" charset="0"/>
              </a:rPr>
              <a:t>bank account balance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2527" y="4181649"/>
                <a:ext cx="51746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]+(1+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27" y="4181649"/>
                <a:ext cx="517468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685348" y="2851239"/>
            <a:ext cx="1086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Stable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5246" y="5341426"/>
            <a:ext cx="1477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Unstable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94194" y="4737800"/>
            <a:ext cx="1477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Unstable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9824" y="1889525"/>
            <a:ext cx="8686800" cy="663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Calibri" panose="020F0502020204030204"/>
              </a:rPr>
              <a:t>Fo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rmally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dirty="0" smtClean="0"/>
              <a:t>bounded input leads </a:t>
            </a:r>
            <a:r>
              <a:rPr lang="en-US" dirty="0"/>
              <a:t>to bounded </a:t>
            </a:r>
            <a:r>
              <a:rPr lang="en-US" dirty="0" smtClean="0"/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Stability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09" y="3247146"/>
            <a:ext cx="3510371" cy="118027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72" y="4668807"/>
            <a:ext cx="3807278" cy="10306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26960" y="3664501"/>
            <a:ext cx="1086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Stable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1347" y="4922525"/>
            <a:ext cx="1477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Unstable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39293" y="2632873"/>
                <a:ext cx="3739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Bounded: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93" y="2632873"/>
                <a:ext cx="3739293" cy="523220"/>
              </a:xfrm>
              <a:prstGeom prst="rect">
                <a:avLst/>
              </a:prstGeom>
              <a:blipFill>
                <a:blip r:embed="rId5"/>
                <a:stretch>
                  <a:fillRect l="-276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9824" y="1972763"/>
            <a:ext cx="8686800" cy="56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70C0"/>
                </a:solidFill>
                <a:latin typeface="Calibri" panose="020F0502020204030204"/>
              </a:rPr>
              <a:t>Examples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70480" y="2768475"/>
                <a:ext cx="2667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𝑡𝑥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80" y="2768475"/>
                <a:ext cx="2667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00135" y="4106403"/>
                <a:ext cx="26077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35" y="4106403"/>
                <a:ext cx="2607765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933301" y="4135450"/>
            <a:ext cx="1086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Stable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37349" y="2752960"/>
            <a:ext cx="1477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Unstable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42224" y="5073556"/>
                <a:ext cx="928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→     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24" y="5073556"/>
                <a:ext cx="92864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96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q"/>
              <a:defRPr/>
            </a:pP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  <a:latin typeface="Calibri" panose="020F0502020204030204"/>
              </a:rPr>
              <a:t>Time invariant: </a:t>
            </a:r>
            <a:r>
              <a:rPr lang="en-US" dirty="0" smtClean="0"/>
              <a:t>a </a:t>
            </a:r>
            <a:r>
              <a:rPr lang="en-US" dirty="0"/>
              <a:t>time shift in the input signal results in an identical time shift in the output signal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95750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Time Invariance</a:t>
            </a: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542016"/>
              </p:ext>
            </p:extLst>
          </p:nvPr>
        </p:nvGraphicFramePr>
        <p:xfrm>
          <a:off x="1768273" y="5477482"/>
          <a:ext cx="122555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8" name="Equation" r:id="rId4" imgW="507960" imgH="203040" progId="Equation.3">
                  <p:embed/>
                </p:oleObj>
              </mc:Choice>
              <mc:Fallback>
                <p:oleObj name="Equation" r:id="rId4" imgW="50796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273" y="5477482"/>
                        <a:ext cx="122555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371942"/>
              </p:ext>
            </p:extLst>
          </p:nvPr>
        </p:nvGraphicFramePr>
        <p:xfrm>
          <a:off x="3637821" y="5441550"/>
          <a:ext cx="12573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9" name="Equation" r:id="rId6" imgW="520560" imgH="203040" progId="Equation.3">
                  <p:embed/>
                </p:oleObj>
              </mc:Choice>
              <mc:Fallback>
                <p:oleObj name="Equation" r:id="rId6" imgW="520560" imgH="203040" progId="Equation.3">
                  <p:embed/>
                  <p:pic>
                    <p:nvPicPr>
                      <p:cNvPr id="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821" y="5441550"/>
                        <a:ext cx="12573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ight Arrow 18"/>
          <p:cNvSpPr/>
          <p:nvPr/>
        </p:nvSpPr>
        <p:spPr>
          <a:xfrm>
            <a:off x="3091659" y="5720051"/>
            <a:ext cx="323762" cy="1170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455691"/>
              </p:ext>
            </p:extLst>
          </p:nvPr>
        </p:nvGraphicFramePr>
        <p:xfrm>
          <a:off x="1807335" y="2821305"/>
          <a:ext cx="7508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0" name="Equation" r:id="rId8" imgW="291960" imgH="203040" progId="Equation.3">
                  <p:embed/>
                </p:oleObj>
              </mc:Choice>
              <mc:Fallback>
                <p:oleObj name="Equation" r:id="rId8" imgW="291960" imgH="203040" progId="Equation.3">
                  <p:embed/>
                  <p:pic>
                    <p:nvPicPr>
                      <p:cNvPr id="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335" y="2821305"/>
                        <a:ext cx="7508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88065"/>
              </p:ext>
            </p:extLst>
          </p:nvPr>
        </p:nvGraphicFramePr>
        <p:xfrm>
          <a:off x="3580612" y="2810844"/>
          <a:ext cx="7842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1" name="Equation" r:id="rId10" imgW="304560" imgH="203040" progId="Equation.3">
                  <p:embed/>
                </p:oleObj>
              </mc:Choice>
              <mc:Fallback>
                <p:oleObj name="Equation" r:id="rId10" imgW="304560" imgH="203040" progId="Equation.3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0612" y="2810844"/>
                        <a:ext cx="7842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65346"/>
              </p:ext>
            </p:extLst>
          </p:nvPr>
        </p:nvGraphicFramePr>
        <p:xfrm>
          <a:off x="1758748" y="4554079"/>
          <a:ext cx="7175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2" name="Equation" r:id="rId12" imgW="279360" imgH="203040" progId="Equation.3">
                  <p:embed/>
                </p:oleObj>
              </mc:Choice>
              <mc:Fallback>
                <p:oleObj name="Equation" r:id="rId12" imgW="279360" imgH="203040" progId="Equation.3">
                  <p:embed/>
                  <p:pic>
                    <p:nvPicPr>
                      <p:cNvPr id="3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748" y="4554079"/>
                        <a:ext cx="7175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44352"/>
              </p:ext>
            </p:extLst>
          </p:nvPr>
        </p:nvGraphicFramePr>
        <p:xfrm>
          <a:off x="3610031" y="4569779"/>
          <a:ext cx="7508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" name="Equation" r:id="rId14" imgW="291960" imgH="203040" progId="Equation.3">
                  <p:embed/>
                </p:oleObj>
              </mc:Choice>
              <mc:Fallback>
                <p:oleObj name="Equation" r:id="rId14" imgW="291960" imgH="203040" progId="Equation.3">
                  <p:embed/>
                  <p:pic>
                    <p:nvPicPr>
                      <p:cNvPr id="3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31" y="4569779"/>
                        <a:ext cx="7508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1347" y="4578313"/>
            <a:ext cx="514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781347" y="3732963"/>
            <a:ext cx="9220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Then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781347" y="5482359"/>
            <a:ext cx="9220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Then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781347" y="2842128"/>
            <a:ext cx="4251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00"/>
              </a:buClr>
              <a:buFont typeface="Wingdings" panose="05000000000000000000" pitchFamily="2" charset="2"/>
              <a:buChar char="s"/>
              <a:defRPr sz="280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kumimoji="1"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</a:t>
            </a: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078814" y="3078461"/>
            <a:ext cx="323762" cy="1170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078814" y="3952865"/>
            <a:ext cx="323762" cy="1170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3088814" y="4847879"/>
            <a:ext cx="323762" cy="1170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71" y="3794804"/>
            <a:ext cx="1292464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12" y="3773614"/>
            <a:ext cx="1371719" cy="475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8448" y="2437060"/>
            <a:ext cx="147813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111399" y="286987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166580" y="2859638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217313" y="2674026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13" y="2674026"/>
                <a:ext cx="818044" cy="369332"/>
              </a:xfrm>
              <a:prstGeom prst="rect">
                <a:avLst/>
              </a:prstGeom>
              <a:blipFill>
                <a:blip r:embed="rId20"/>
                <a:stretch>
                  <a:fillRect l="-5224" r="-1268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819671" y="2611465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671" y="2611465"/>
                <a:ext cx="819776" cy="369332"/>
              </a:xfrm>
              <a:prstGeom prst="rect">
                <a:avLst/>
              </a:prstGeom>
              <a:blipFill>
                <a:blip r:embed="rId21"/>
                <a:stretch>
                  <a:fillRect l="-8955" r="-1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7842743" y="2568759"/>
            <a:ext cx="1222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Syste</a:t>
            </a:r>
            <a:r>
              <a:rPr lang="en-US" sz="2800" dirty="0"/>
              <a:t>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94366" y="3575010"/>
            <a:ext cx="147813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7117317" y="400782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9172498" y="3997588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825589" y="3749415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89" y="3749415"/>
                <a:ext cx="819776" cy="369332"/>
              </a:xfrm>
              <a:prstGeom prst="rect">
                <a:avLst/>
              </a:prstGeom>
              <a:blipFill>
                <a:blip r:embed="rId22"/>
                <a:stretch>
                  <a:fillRect l="-8955" r="-1343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7848661" y="3706709"/>
            <a:ext cx="1222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Syste</a:t>
            </a:r>
            <a:r>
              <a:rPr lang="en-US" sz="280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827753" y="3815687"/>
                <a:ext cx="37208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3" y="3815687"/>
                <a:ext cx="3720817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471928" y="6165128"/>
                <a:ext cx="2545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28" y="6165128"/>
                <a:ext cx="2545953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438820" y="5091200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820" y="5091200"/>
                <a:ext cx="2720039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530062" y="5608232"/>
                <a:ext cx="2958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)=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062" y="5608232"/>
                <a:ext cx="2958630" cy="43088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213881" y="4586483"/>
                <a:ext cx="372081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881" y="4586483"/>
                <a:ext cx="3720817" cy="430887"/>
              </a:xfrm>
              <a:prstGeom prst="rect">
                <a:avLst/>
              </a:prstGeom>
              <a:blipFill>
                <a:blip r:embed="rId27"/>
                <a:stretch>
                  <a:fillRect l="-5728"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37" grpId="0"/>
      <p:bldP spid="38" grpId="0"/>
      <p:bldP spid="39" grpId="0" animBg="1"/>
      <p:bldP spid="43" grpId="0"/>
      <p:bldP spid="44" grpId="0"/>
      <p:bldP spid="46" grpId="0"/>
      <p:bldP spid="47" grpId="0"/>
      <p:bldP spid="48" grpId="0"/>
      <p:bldP spid="49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Examples: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  <a:blipFill>
                <a:blip r:embed="rId3"/>
                <a:stretch>
                  <a:fillRect l="-998" t="-1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Time Invariance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5182" y="3065214"/>
            <a:ext cx="182436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490867" y="34882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544" y="348779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6781" y="3273326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1" y="3273326"/>
                <a:ext cx="818044" cy="369332"/>
              </a:xfrm>
              <a:prstGeom prst="rect">
                <a:avLst/>
              </a:prstGeom>
              <a:blipFill>
                <a:blip r:embed="rId4"/>
                <a:stretch>
                  <a:fillRect l="-5224" r="-1268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32635" y="3239619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35" y="3239619"/>
                <a:ext cx="819776" cy="369332"/>
              </a:xfrm>
              <a:prstGeom prst="rect">
                <a:avLst/>
              </a:prstGeom>
              <a:blipFill>
                <a:blip r:embed="rId5"/>
                <a:stretch>
                  <a:fillRect l="-8955" r="-1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157462" y="3189129"/>
                <a:ext cx="1619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62" y="3189129"/>
                <a:ext cx="16198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067916" y="4203164"/>
            <a:ext cx="1817546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503601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85462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9472" y="4407793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4407793"/>
                <a:ext cx="825161" cy="369332"/>
              </a:xfrm>
              <a:prstGeom prst="rect">
                <a:avLst/>
              </a:prstGeom>
              <a:blipFill>
                <a:blip r:embed="rId7"/>
                <a:stretch>
                  <a:fillRect l="-4412" r="-125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38553" y="4377569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53" y="4377569"/>
                <a:ext cx="819776" cy="369332"/>
              </a:xfrm>
              <a:prstGeom prst="rect">
                <a:avLst/>
              </a:prstGeom>
              <a:blipFill>
                <a:blip r:embed="rId8"/>
                <a:stretch>
                  <a:fillRect l="-8955" r="-1343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189618" y="4313180"/>
                <a:ext cx="1619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618" y="4313180"/>
                <a:ext cx="161980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61066" y="6108027"/>
                <a:ext cx="25416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66" y="6108027"/>
                <a:ext cx="25416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996700" y="4981754"/>
                <a:ext cx="29216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700" y="4981754"/>
                <a:ext cx="29216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945184" y="2120658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184" y="2120658"/>
                <a:ext cx="272003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727666" y="1582878"/>
                <a:ext cx="3459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666" y="1582878"/>
                <a:ext cx="3459701" cy="430887"/>
              </a:xfrm>
              <a:prstGeom prst="rect">
                <a:avLst/>
              </a:prstGeom>
              <a:blipFill>
                <a:blip r:embed="rId13"/>
                <a:stretch>
                  <a:fillRect l="-6349"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727666" y="3189090"/>
                <a:ext cx="42069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666" y="3189090"/>
                <a:ext cx="4206962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100875" y="5547082"/>
                <a:ext cx="36601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875" y="5547082"/>
                <a:ext cx="366010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64513" y="2648713"/>
                <a:ext cx="19692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13" y="2648713"/>
                <a:ext cx="196925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071879" y="4365902"/>
                <a:ext cx="2958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)=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79" y="4365902"/>
                <a:ext cx="2958630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9" grpId="0"/>
      <p:bldP spid="50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outslides5ESC0.pdf - Adobe Acrobat Pro DC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21618" r="15679" b="7976"/>
          <a:stretch/>
        </p:blipFill>
        <p:spPr>
          <a:xfrm>
            <a:off x="2234107" y="1695790"/>
            <a:ext cx="7510784" cy="49203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82" y="990599"/>
            <a:ext cx="9454242" cy="646124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Pre-knowledge: Important geometric series 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E535-D60B-4D74-B343-055D6221C0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68025" y="133578"/>
            <a:ext cx="5687997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C</a:t>
            </a:r>
            <a:r>
              <a:rPr lang="en-US" altLang="zh-CN" b="1" smtClean="0">
                <a:solidFill>
                  <a:schemeClr val="bg1"/>
                </a:solidFill>
              </a:rPr>
              <a:t>ourse </a:t>
            </a:r>
            <a:r>
              <a:rPr lang="en-US" b="1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56022" y="5471425"/>
                <a:ext cx="1389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0070C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022" y="5471425"/>
                <a:ext cx="1389804" cy="276999"/>
              </a:xfrm>
              <a:prstGeom prst="rect">
                <a:avLst/>
              </a:prstGeom>
              <a:blipFill>
                <a:blip r:embed="rId5"/>
                <a:stretch>
                  <a:fillRect l="-10088" t="-28889" r="-482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Examples: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  <a:blipFill>
                <a:blip r:embed="rId3"/>
                <a:stretch>
                  <a:fillRect l="-998" t="-1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Time Invariance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5182" y="3065214"/>
            <a:ext cx="182436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490867" y="34882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544" y="348779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6781" y="3273326"/>
                <a:ext cx="8286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1" y="3273326"/>
                <a:ext cx="828625" cy="369332"/>
              </a:xfrm>
              <a:prstGeom prst="rect">
                <a:avLst/>
              </a:prstGeom>
              <a:blipFill>
                <a:blip r:embed="rId4"/>
                <a:stretch>
                  <a:fillRect l="-5147" r="-1250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32635" y="3239619"/>
                <a:ext cx="8303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35" y="3239619"/>
                <a:ext cx="830356" cy="369332"/>
              </a:xfrm>
              <a:prstGeom prst="rect">
                <a:avLst/>
              </a:prstGeom>
              <a:blipFill>
                <a:blip r:embed="rId5"/>
                <a:stretch>
                  <a:fillRect l="-8824" r="-1323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398425" y="3183845"/>
                <a:ext cx="11378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25" y="3183845"/>
                <a:ext cx="11378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067916" y="4203164"/>
            <a:ext cx="1817546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503601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85462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9472" y="4407793"/>
                <a:ext cx="835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4407793"/>
                <a:ext cx="835742" cy="369332"/>
              </a:xfrm>
              <a:prstGeom prst="rect">
                <a:avLst/>
              </a:prstGeom>
              <a:blipFill>
                <a:blip r:embed="rId7"/>
                <a:stretch>
                  <a:fillRect l="-4348" r="-1231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38553" y="4377569"/>
                <a:ext cx="8374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53" y="4377569"/>
                <a:ext cx="837473" cy="369332"/>
              </a:xfrm>
              <a:prstGeom prst="rect">
                <a:avLst/>
              </a:prstGeom>
              <a:blipFill>
                <a:blip r:embed="rId8"/>
                <a:stretch>
                  <a:fillRect l="-8759" r="-131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421041" y="4300625"/>
                <a:ext cx="11378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41" y="4300625"/>
                <a:ext cx="11378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33090" y="5856798"/>
                <a:ext cx="25732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∴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]≠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90" y="5856798"/>
                <a:ext cx="257320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875723" y="4635978"/>
                <a:ext cx="296690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723" y="4635978"/>
                <a:ext cx="2966902" cy="8617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57607" y="1970741"/>
                <a:ext cx="372081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07" y="1970741"/>
                <a:ext cx="3720817" cy="430887"/>
              </a:xfrm>
              <a:prstGeom prst="rect">
                <a:avLst/>
              </a:prstGeom>
              <a:blipFill>
                <a:blip r:embed="rId12"/>
                <a:stretch>
                  <a:fillRect l="-5738"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112659" y="3030853"/>
                <a:ext cx="42069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659" y="3030853"/>
                <a:ext cx="420696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06484" y="5261404"/>
                <a:ext cx="568248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484" y="5261404"/>
                <a:ext cx="568248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878697" y="2478071"/>
                <a:ext cx="27503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697" y="2478071"/>
                <a:ext cx="275030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981281" y="4085181"/>
                <a:ext cx="3061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281" y="4085181"/>
                <a:ext cx="30611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61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/>
      <p:bldP spid="50" grpId="0"/>
      <p:bldP spid="27" grpId="0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buFont typeface="Wingdings" panose="05000000000000000000" pitchFamily="2" charset="2"/>
                  <a:buChar char="q"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Examples: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" y="1755298"/>
                <a:ext cx="10385027" cy="872492"/>
              </a:xfrm>
              <a:prstGeom prst="rect">
                <a:avLst/>
              </a:prstGeom>
              <a:blipFill>
                <a:blip r:embed="rId3"/>
                <a:stretch>
                  <a:fillRect l="-998" t="-11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>
                <a:solidFill>
                  <a:srgbClr val="C00000"/>
                </a:solidFill>
                <a:latin typeface="Calibri" panose="020F0502020204030204"/>
              </a:rPr>
              <a:t>Time Invariance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5182" y="3065214"/>
            <a:ext cx="182436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490867" y="34882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879544" y="348779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6781" y="3273326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1" y="3273326"/>
                <a:ext cx="818044" cy="369332"/>
              </a:xfrm>
              <a:prstGeom prst="rect">
                <a:avLst/>
              </a:prstGeom>
              <a:blipFill>
                <a:blip r:embed="rId4"/>
                <a:stretch>
                  <a:fillRect l="-5224" r="-1268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32635" y="3239619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635" y="3239619"/>
                <a:ext cx="819776" cy="369332"/>
              </a:xfrm>
              <a:prstGeom prst="rect">
                <a:avLst/>
              </a:prstGeom>
              <a:blipFill>
                <a:blip r:embed="rId5"/>
                <a:stretch>
                  <a:fillRect l="-8955" r="-1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409935" y="3183845"/>
                <a:ext cx="11148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35" y="3183845"/>
                <a:ext cx="111485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067916" y="4203164"/>
            <a:ext cx="1817546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503601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85462" y="462574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9472" y="4407793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2" y="4407793"/>
                <a:ext cx="825161" cy="369332"/>
              </a:xfrm>
              <a:prstGeom prst="rect">
                <a:avLst/>
              </a:prstGeom>
              <a:blipFill>
                <a:blip r:embed="rId7"/>
                <a:stretch>
                  <a:fillRect l="-4412" r="-125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38553" y="4377569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53" y="4377569"/>
                <a:ext cx="819776" cy="369332"/>
              </a:xfrm>
              <a:prstGeom prst="rect">
                <a:avLst/>
              </a:prstGeom>
              <a:blipFill>
                <a:blip r:embed="rId8"/>
                <a:stretch>
                  <a:fillRect l="-8955" r="-1343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436625" y="4287330"/>
                <a:ext cx="11148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625" y="4287330"/>
                <a:ext cx="1114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31829" y="5870896"/>
                <a:ext cx="25416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∴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29" y="5870896"/>
                <a:ext cx="254165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974463" y="4634700"/>
                <a:ext cx="24249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3" y="4634700"/>
                <a:ext cx="242495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409609" y="2094609"/>
                <a:ext cx="372081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𝐼𝑓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09" y="2094609"/>
                <a:ext cx="372081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974463" y="3119318"/>
                <a:ext cx="42069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3" y="3119318"/>
                <a:ext cx="420696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84763" y="5249769"/>
                <a:ext cx="3326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63" y="5249769"/>
                <a:ext cx="332668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974463" y="2615966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3" y="2615966"/>
                <a:ext cx="272003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33775" y="4131348"/>
                <a:ext cx="2958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)=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775" y="4131348"/>
                <a:ext cx="2958630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87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/>
      <p:bldP spid="50" grpId="0"/>
      <p:bldP spid="27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Linearity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1260" y="3331548"/>
            <a:ext cx="1824362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956945" y="3754579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345622" y="3754126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62859" y="3539660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59" y="3539660"/>
                <a:ext cx="818044" cy="369332"/>
              </a:xfrm>
              <a:prstGeom prst="rect">
                <a:avLst/>
              </a:prstGeom>
              <a:blipFill>
                <a:blip r:embed="rId3"/>
                <a:stretch>
                  <a:fillRect l="-4444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998713" y="3505953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13" y="3505953"/>
                <a:ext cx="819776" cy="369332"/>
              </a:xfrm>
              <a:prstGeom prst="rect">
                <a:avLst/>
              </a:prstGeom>
              <a:blipFill>
                <a:blip r:embed="rId4"/>
                <a:stretch>
                  <a:fillRect l="-8955" r="-1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533994" y="4469498"/>
            <a:ext cx="1817546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969679" y="4892076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51540" y="4892076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35550" y="4674127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0" y="4674127"/>
                <a:ext cx="825161" cy="369332"/>
              </a:xfrm>
              <a:prstGeom prst="rect">
                <a:avLst/>
              </a:prstGeom>
              <a:blipFill>
                <a:blip r:embed="rId5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004631" y="4643903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631" y="4643903"/>
                <a:ext cx="819776" cy="369332"/>
              </a:xfrm>
              <a:prstGeom prst="rect">
                <a:avLst/>
              </a:prstGeom>
              <a:blipFill>
                <a:blip r:embed="rId6"/>
                <a:stretch>
                  <a:fillRect l="-8955" r="-134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047419" y="2353542"/>
                <a:ext cx="56886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419" y="2353542"/>
                <a:ext cx="56886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041320" y="1681119"/>
                <a:ext cx="5319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 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320" y="1681119"/>
                <a:ext cx="531914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2539163" y="5450184"/>
            <a:ext cx="1817546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974848" y="587276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356709" y="5872762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40719" y="5654813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19" y="5654813"/>
                <a:ext cx="825161" cy="369332"/>
              </a:xfrm>
              <a:prstGeom prst="rect">
                <a:avLst/>
              </a:prstGeom>
              <a:blipFill>
                <a:blip r:embed="rId9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009800" y="5624589"/>
                <a:ext cx="819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00" y="5624589"/>
                <a:ext cx="819776" cy="369332"/>
              </a:xfrm>
              <a:prstGeom prst="rect">
                <a:avLst/>
              </a:prstGeom>
              <a:blipFill>
                <a:blip r:embed="rId10"/>
                <a:stretch>
                  <a:fillRect l="-8955" r="-134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2312" y="3447686"/>
            <a:ext cx="1222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806678" y="4613340"/>
            <a:ext cx="1222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29120" y="5577869"/>
            <a:ext cx="1222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765480" y="3385772"/>
                <a:ext cx="41692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480" y="3385772"/>
                <a:ext cx="4169218" cy="523220"/>
              </a:xfrm>
              <a:prstGeom prst="rect">
                <a:avLst/>
              </a:prstGeom>
              <a:blipFill>
                <a:blip r:embed="rId11"/>
                <a:stretch>
                  <a:fillRect l="-307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676037" y="1751203"/>
            <a:ext cx="4612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93192"/>
            <a:r>
              <a:rPr lang="en-US" sz="2800" dirty="0">
                <a:solidFill>
                  <a:srgbClr val="C00000"/>
                </a:solidFill>
              </a:rPr>
              <a:t>S</a:t>
            </a:r>
            <a:r>
              <a:rPr lang="en-US" sz="2800" dirty="0" smtClean="0">
                <a:solidFill>
                  <a:srgbClr val="C00000"/>
                </a:solidFill>
              </a:rPr>
              <a:t>uperposition </a:t>
            </a:r>
            <a:r>
              <a:rPr lang="en-US" sz="2800" dirty="0">
                <a:solidFill>
                  <a:srgbClr val="C00000"/>
                </a:solidFill>
              </a:rPr>
              <a:t>property (additivity and 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homogeneity)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94730" y="5693629"/>
                <a:ext cx="2545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30" y="5693629"/>
                <a:ext cx="254595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56865" y="4158567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865" y="4158567"/>
                <a:ext cx="272003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42057" y="4978212"/>
                <a:ext cx="37926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057" y="4978212"/>
                <a:ext cx="379264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8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  <p:bldP spid="4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Linearity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8296" y="2691636"/>
            <a:ext cx="1409150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3981" y="309780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314712" y="308259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7195" y="2590975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5" y="2590975"/>
                <a:ext cx="818044" cy="369332"/>
              </a:xfrm>
              <a:prstGeom prst="rect">
                <a:avLst/>
              </a:prstGeom>
              <a:blipFill>
                <a:blip r:embed="rId3"/>
                <a:stretch>
                  <a:fillRect l="-4444" r="-1259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60403" y="2632184"/>
                <a:ext cx="2031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03" y="2632184"/>
                <a:ext cx="2031775" cy="369332"/>
              </a:xfrm>
              <a:prstGeom prst="rect">
                <a:avLst/>
              </a:prstGeom>
              <a:blipFill>
                <a:blip r:embed="rId4"/>
                <a:stretch>
                  <a:fillRect l="-1502" r="-330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931030" y="3829586"/>
            <a:ext cx="1427488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366715" y="425216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45784" y="42086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78815" y="3788762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5" y="3788762"/>
                <a:ext cx="825161" cy="369332"/>
              </a:xfrm>
              <a:prstGeom prst="rect">
                <a:avLst/>
              </a:prstGeom>
              <a:blipFill>
                <a:blip r:embed="rId5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363042" y="1691452"/>
                <a:ext cx="2178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42" y="1691452"/>
                <a:ext cx="21788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936199" y="4810272"/>
            <a:ext cx="1422319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371884" y="523285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59950" y="519956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8815" y="4778653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5" y="4778653"/>
                <a:ext cx="825161" cy="369332"/>
              </a:xfrm>
              <a:prstGeom prst="rect">
                <a:avLst/>
              </a:prstGeom>
              <a:blipFill>
                <a:blip r:embed="rId7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219348" y="2807774"/>
                <a:ext cx="1057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48" y="2807774"/>
                <a:ext cx="105714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03714" y="3973428"/>
                <a:ext cx="1057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14" y="3973428"/>
                <a:ext cx="10571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226156" y="4937957"/>
                <a:ext cx="1057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56" y="4937957"/>
                <a:ext cx="10571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646716" y="1846261"/>
                <a:ext cx="41692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16" y="1846261"/>
                <a:ext cx="4169218" cy="523220"/>
              </a:xfrm>
              <a:prstGeom prst="rect">
                <a:avLst/>
              </a:prstGeom>
              <a:blipFill>
                <a:blip r:embed="rId11"/>
                <a:stretch>
                  <a:fillRect l="-292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19187" y="3005876"/>
                <a:ext cx="34683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187" y="3005876"/>
                <a:ext cx="346832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33546" y="3720126"/>
                <a:ext cx="2031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6" y="3720126"/>
                <a:ext cx="2031775" cy="369332"/>
              </a:xfrm>
              <a:prstGeom prst="rect">
                <a:avLst/>
              </a:prstGeom>
              <a:blipFill>
                <a:blip r:embed="rId13"/>
                <a:stretch>
                  <a:fillRect l="-1802" r="-360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33545" y="4647728"/>
                <a:ext cx="1969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5" y="4647728"/>
                <a:ext cx="1969835" cy="369332"/>
              </a:xfrm>
              <a:prstGeom prst="rect">
                <a:avLst/>
              </a:prstGeom>
              <a:blipFill>
                <a:blip r:embed="rId14"/>
                <a:stretch>
                  <a:fillRect l="-3715" r="-526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724117" y="4810272"/>
                <a:ext cx="67470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𝑎𝑡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17" y="4810272"/>
                <a:ext cx="674702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7049787" y="5583312"/>
                <a:ext cx="2342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787" y="5583312"/>
                <a:ext cx="234282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15919" y="2455212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19" y="2455212"/>
                <a:ext cx="2720039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49787" y="4259608"/>
                <a:ext cx="37926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787" y="4259608"/>
                <a:ext cx="3792641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15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/>
      <p:bldP spid="58" grpId="0"/>
      <p:bldP spid="59" grpId="0"/>
      <p:bldP spid="33" grpId="0"/>
      <p:bldP spid="3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Linearity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8296" y="2691636"/>
            <a:ext cx="1409150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3981" y="309780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314712" y="308259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7195" y="2590975"/>
                <a:ext cx="8180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5" y="2590975"/>
                <a:ext cx="818044" cy="369332"/>
              </a:xfrm>
              <a:prstGeom prst="rect">
                <a:avLst/>
              </a:prstGeom>
              <a:blipFill>
                <a:blip r:embed="rId3"/>
                <a:stretch>
                  <a:fillRect l="-4444" r="-1259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60403" y="2632184"/>
                <a:ext cx="192764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03" y="2632184"/>
                <a:ext cx="1927644" cy="373628"/>
              </a:xfrm>
              <a:prstGeom prst="rect">
                <a:avLst/>
              </a:prstGeom>
              <a:blipFill>
                <a:blip r:embed="rId4"/>
                <a:stretch>
                  <a:fillRect l="-1582" r="-348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931030" y="3829586"/>
            <a:ext cx="1427488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366715" y="425216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45784" y="42086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78815" y="3788762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5" y="3788762"/>
                <a:ext cx="825161" cy="369332"/>
              </a:xfrm>
              <a:prstGeom prst="rect">
                <a:avLst/>
              </a:prstGeom>
              <a:blipFill>
                <a:blip r:embed="rId5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363042" y="1691452"/>
                <a:ext cx="2213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42" y="1691452"/>
                <a:ext cx="221368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936199" y="4810272"/>
            <a:ext cx="1422319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371884" y="523285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59950" y="519956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8815" y="4778653"/>
                <a:ext cx="8251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5" y="4778653"/>
                <a:ext cx="825161" cy="369332"/>
              </a:xfrm>
              <a:prstGeom prst="rect">
                <a:avLst/>
              </a:prstGeom>
              <a:blipFill>
                <a:blip r:embed="rId7"/>
                <a:stretch>
                  <a:fillRect l="-5185" r="-125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219348" y="2807774"/>
                <a:ext cx="1092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48" y="2807774"/>
                <a:ext cx="10920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03714" y="3973428"/>
                <a:ext cx="1092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14" y="3973428"/>
                <a:ext cx="10920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226156" y="4937957"/>
                <a:ext cx="1092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56" y="4937957"/>
                <a:ext cx="109202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700193" y="1698127"/>
                <a:ext cx="41692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193" y="1698127"/>
                <a:ext cx="4169218" cy="523220"/>
              </a:xfrm>
              <a:prstGeom prst="rect">
                <a:avLst/>
              </a:prstGeom>
              <a:blipFill>
                <a:blip r:embed="rId11"/>
                <a:stretch>
                  <a:fillRect l="-2924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816292" y="2976190"/>
                <a:ext cx="35673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2" y="2976190"/>
                <a:ext cx="35673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33546" y="3720126"/>
                <a:ext cx="186743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6" y="3720126"/>
                <a:ext cx="1867434" cy="373628"/>
              </a:xfrm>
              <a:prstGeom prst="rect">
                <a:avLst/>
              </a:prstGeom>
              <a:blipFill>
                <a:blip r:embed="rId13"/>
                <a:stretch>
                  <a:fillRect l="-3595" r="-522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33545" y="4647728"/>
                <a:ext cx="186743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5" y="4647728"/>
                <a:ext cx="1867434" cy="373628"/>
              </a:xfrm>
              <a:prstGeom prst="rect">
                <a:avLst/>
              </a:prstGeom>
              <a:blipFill>
                <a:blip r:embed="rId14"/>
                <a:stretch>
                  <a:fillRect l="-3595" r="-522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483551" y="4768265"/>
                <a:ext cx="5856378" cy="528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551" y="4768265"/>
                <a:ext cx="5856378" cy="5289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957519" y="5727425"/>
                <a:ext cx="2342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19" y="5727425"/>
                <a:ext cx="234282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20264" y="2414544"/>
                <a:ext cx="2720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64" y="2414544"/>
                <a:ext cx="2720039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12549" y="4121036"/>
                <a:ext cx="37926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549" y="4121036"/>
                <a:ext cx="3792641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6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  <p:bldP spid="59" grpId="0"/>
      <p:bldP spid="33" grpId="0"/>
      <p:bldP spid="3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Linearity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5763" y="2691636"/>
            <a:ext cx="1631683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118714" y="309780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314712" y="308259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01928" y="2590975"/>
                <a:ext cx="7612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" y="2590975"/>
                <a:ext cx="761298" cy="369332"/>
              </a:xfrm>
              <a:prstGeom prst="rect">
                <a:avLst/>
              </a:prstGeom>
              <a:blipFill>
                <a:blip r:embed="rId3"/>
                <a:stretch>
                  <a:fillRect l="-5600" r="-136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60402" y="2632184"/>
                <a:ext cx="24231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02" y="2632184"/>
                <a:ext cx="2423158" cy="369332"/>
              </a:xfrm>
              <a:prstGeom prst="rect">
                <a:avLst/>
              </a:prstGeom>
              <a:blipFill>
                <a:blip r:embed="rId4"/>
                <a:stretch>
                  <a:fillRect l="-3023" r="-453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708497" y="3829586"/>
            <a:ext cx="1650021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31448" y="425216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45784" y="42086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3548" y="3788762"/>
                <a:ext cx="768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" y="3788762"/>
                <a:ext cx="768415" cy="369332"/>
              </a:xfrm>
              <a:prstGeom prst="rect">
                <a:avLst/>
              </a:prstGeom>
              <a:blipFill>
                <a:blip r:embed="rId5"/>
                <a:stretch>
                  <a:fillRect l="-4762" r="-150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363042" y="1691452"/>
                <a:ext cx="27618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42" y="1691452"/>
                <a:ext cx="27618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708497" y="4810272"/>
            <a:ext cx="1650021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136617" y="523285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59950" y="519956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3548" y="4778653"/>
                <a:ext cx="768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" y="4778653"/>
                <a:ext cx="768415" cy="369332"/>
              </a:xfrm>
              <a:prstGeom prst="rect">
                <a:avLst/>
              </a:prstGeom>
              <a:blipFill>
                <a:blip r:embed="rId7"/>
                <a:stretch>
                  <a:fillRect l="-4762" r="-150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530434" y="2826105"/>
                <a:ext cx="19623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434" y="2826105"/>
                <a:ext cx="196234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363071" y="1994893"/>
                <a:ext cx="41857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71" y="1994893"/>
                <a:ext cx="4185761" cy="523220"/>
              </a:xfrm>
              <a:prstGeom prst="rect">
                <a:avLst/>
              </a:prstGeom>
              <a:blipFill>
                <a:blip r:embed="rId9"/>
                <a:stretch>
                  <a:fillRect l="-306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05863" y="2555240"/>
                <a:ext cx="2854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863" y="2555240"/>
                <a:ext cx="28546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177566" y="4016649"/>
                <a:ext cx="49476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66" y="4016649"/>
                <a:ext cx="49476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363071" y="5402245"/>
                <a:ext cx="54075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If a and b are complex numbers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]≠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71" y="5402245"/>
                <a:ext cx="5407558" cy="954107"/>
              </a:xfrm>
              <a:prstGeom prst="rect">
                <a:avLst/>
              </a:prstGeom>
              <a:blipFill>
                <a:blip r:embed="rId12"/>
                <a:stretch>
                  <a:fillRect l="-2368"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498061" y="3950825"/>
                <a:ext cx="19623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061" y="3950825"/>
                <a:ext cx="1962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520003" y="4913499"/>
                <a:ext cx="19623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03" y="4913499"/>
                <a:ext cx="1962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82345" y="3717870"/>
                <a:ext cx="25933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345" y="3717870"/>
                <a:ext cx="2593336" cy="369332"/>
              </a:xfrm>
              <a:prstGeom prst="rect">
                <a:avLst/>
              </a:prstGeom>
              <a:blipFill>
                <a:blip r:embed="rId15"/>
                <a:stretch>
                  <a:fillRect r="-117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554051" y="4737616"/>
                <a:ext cx="252163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51" y="4737616"/>
                <a:ext cx="2521630" cy="369332"/>
              </a:xfrm>
              <a:prstGeom prst="rect">
                <a:avLst/>
              </a:prstGeom>
              <a:blipFill>
                <a:blip r:embed="rId16"/>
                <a:stretch>
                  <a:fillRect l="-1449" r="-289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515243" y="3153508"/>
                <a:ext cx="3795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243" y="3153508"/>
                <a:ext cx="379546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06515" y="4608176"/>
                <a:ext cx="44381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515" y="4608176"/>
                <a:ext cx="443810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0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  <p:bldP spid="59" grpId="0"/>
      <p:bldP spid="45" grpId="0"/>
      <p:bldP spid="4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DEC89E-80AA-4277-88B3-DEC7F31DD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1"/>
            <a:ext cx="10880271" cy="99059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292443" y="1"/>
            <a:ext cx="1687286" cy="990600"/>
          </a:xfrm>
          <a:prstGeom prst="triangle">
            <a:avLst>
              <a:gd name="adj" fmla="val 345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7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3"/>
          <a:stretch/>
        </p:blipFill>
        <p:spPr>
          <a:xfrm>
            <a:off x="10934699" y="34549"/>
            <a:ext cx="1045029" cy="9918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133578"/>
            <a:ext cx="9454242" cy="723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System 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Properties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4384" y="1755298"/>
            <a:ext cx="10385027" cy="87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9098" y="812778"/>
            <a:ext cx="10515600" cy="1149417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Calibri" panose="020F0502020204030204"/>
              </a:rPr>
              <a:t>Linearity</a:t>
            </a:r>
            <a:endParaRPr lang="en-US" sz="2800" b="1" i="1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5763" y="2691636"/>
            <a:ext cx="1631683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118714" y="309780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314712" y="308259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01928" y="2590975"/>
                <a:ext cx="7612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8" y="2590975"/>
                <a:ext cx="761298" cy="369332"/>
              </a:xfrm>
              <a:prstGeom prst="rect">
                <a:avLst/>
              </a:prstGeom>
              <a:blipFill>
                <a:blip r:embed="rId3"/>
                <a:stretch>
                  <a:fillRect l="-5600" r="-1360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60401" y="2632184"/>
                <a:ext cx="25195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]=2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01" y="2632184"/>
                <a:ext cx="2519555" cy="738664"/>
              </a:xfrm>
              <a:prstGeom prst="rect">
                <a:avLst/>
              </a:prstGeom>
              <a:blipFill>
                <a:blip r:embed="rId4"/>
                <a:stretch>
                  <a:fillRect l="-3390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1708497" y="3829586"/>
            <a:ext cx="1650021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31448" y="4252164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45784" y="4208645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3548" y="3788762"/>
                <a:ext cx="768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" y="3788762"/>
                <a:ext cx="768415" cy="369332"/>
              </a:xfrm>
              <a:prstGeom prst="rect">
                <a:avLst/>
              </a:prstGeom>
              <a:blipFill>
                <a:blip r:embed="rId5"/>
                <a:stretch>
                  <a:fillRect l="-4762" r="-150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363042" y="1691452"/>
                <a:ext cx="2895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042" y="1691452"/>
                <a:ext cx="28954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708497" y="4810272"/>
            <a:ext cx="1650021" cy="7785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136617" y="5232850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59950" y="5199567"/>
            <a:ext cx="577049" cy="102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3548" y="4778653"/>
                <a:ext cx="768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48" y="4778653"/>
                <a:ext cx="768415" cy="369332"/>
              </a:xfrm>
              <a:prstGeom prst="rect">
                <a:avLst/>
              </a:prstGeom>
              <a:blipFill>
                <a:blip r:embed="rId7"/>
                <a:stretch>
                  <a:fillRect l="-4762" r="-150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370673" y="2052067"/>
                <a:ext cx="41857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673" y="2052067"/>
                <a:ext cx="4185761" cy="523220"/>
              </a:xfrm>
              <a:prstGeom prst="rect">
                <a:avLst/>
              </a:prstGeom>
              <a:blipFill>
                <a:blip r:embed="rId8"/>
                <a:stretch>
                  <a:fillRect l="-291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530607" y="3137870"/>
                <a:ext cx="4224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07" y="3137870"/>
                <a:ext cx="422429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344870" y="4032287"/>
                <a:ext cx="65314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70" y="4032287"/>
                <a:ext cx="653146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148876" y="5581210"/>
                <a:ext cx="54075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]≠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876" y="5581210"/>
                <a:ext cx="540755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654869" y="2806063"/>
                <a:ext cx="1757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69" y="2806063"/>
                <a:ext cx="175727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632966" y="3972877"/>
                <a:ext cx="1757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66" y="3972877"/>
                <a:ext cx="17572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654869" y="4971240"/>
                <a:ext cx="1757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69" y="4971240"/>
                <a:ext cx="17572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549774" y="3726722"/>
                <a:ext cx="25195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]=2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74" y="3726722"/>
                <a:ext cx="2519555" cy="738664"/>
              </a:xfrm>
              <a:prstGeom prst="rect">
                <a:avLst/>
              </a:prstGeom>
              <a:blipFill>
                <a:blip r:embed="rId15"/>
                <a:stretch>
                  <a:fillRect l="-3623" r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621472" y="4721099"/>
                <a:ext cx="25195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]=2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72" y="4721099"/>
                <a:ext cx="2519555" cy="738664"/>
              </a:xfrm>
              <a:prstGeom prst="rect">
                <a:avLst/>
              </a:prstGeom>
              <a:blipFill>
                <a:blip r:embed="rId16"/>
                <a:stretch>
                  <a:fillRect l="-3632" r="-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605863" y="2555240"/>
                <a:ext cx="2854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863" y="2555240"/>
                <a:ext cx="285462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40638" y="4671859"/>
                <a:ext cx="53390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38" y="4671859"/>
                <a:ext cx="53390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0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  <p:bldP spid="59" grpId="0"/>
      <p:bldP spid="33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10876</TotalTime>
  <Words>2957</Words>
  <Application>Microsoft Office PowerPoint</Application>
  <PresentationFormat>Widescreen</PresentationFormat>
  <Paragraphs>953</Paragraphs>
  <Slides>96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DengXian</vt:lpstr>
      <vt:lpstr>DengXian Light</vt:lpstr>
      <vt:lpstr>SimSun</vt:lpstr>
      <vt:lpstr>Arial</vt:lpstr>
      <vt:lpstr>Calibri</vt:lpstr>
      <vt:lpstr>Calibri Light</vt:lpstr>
      <vt:lpstr>Cambria Math</vt:lpstr>
      <vt:lpstr>Symbol</vt:lpstr>
      <vt:lpstr>Times New Roman</vt:lpstr>
      <vt:lpstr>Verdana</vt:lpstr>
      <vt:lpstr>Wingdings</vt:lpstr>
      <vt:lpstr>Office Theme</vt:lpstr>
      <vt:lpstr>Equation</vt:lpstr>
      <vt:lpstr>Signals and Systems</vt:lpstr>
      <vt:lpstr>Course Introduction</vt:lpstr>
      <vt:lpstr>Motivation</vt:lpstr>
      <vt:lpstr>Course Introduction</vt:lpstr>
      <vt:lpstr>Exams and Grades</vt:lpstr>
      <vt:lpstr>Text book and materials</vt:lpstr>
      <vt:lpstr>Organization</vt:lpstr>
      <vt:lpstr>Pre-knowledge: Complex numbers </vt:lpstr>
      <vt:lpstr>Pre-knowledge: Important geometric series </vt:lpstr>
      <vt:lpstr>Pre-knowledge: Zeros of a complex equation</vt:lpstr>
      <vt:lpstr>Signals and Systems: An overview (ch.1)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Continuous-Time and Discrete-Time Signals</vt:lpstr>
      <vt:lpstr>PowerPoint Presentation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Transformation of the independent variable</vt:lpstr>
      <vt:lpstr>Even and Odd Signals </vt:lpstr>
      <vt:lpstr>Even and Odd Signals </vt:lpstr>
      <vt:lpstr>Even and Odd Signals </vt:lpstr>
      <vt:lpstr>Even and Odd Signals </vt:lpstr>
      <vt:lpstr>PowerPoint Presentation</vt:lpstr>
      <vt:lpstr>Continuous-Time Complex Exponential and Sinusoidal Signals</vt:lpstr>
      <vt:lpstr>Continuous-Time Complex Exponential and Sinusoidal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Continuous-Time Complex Exponential and Sinusoidal Signals</vt:lpstr>
      <vt:lpstr>Discrete-Time Complex Exponential and Sinusoidal Signals</vt:lpstr>
      <vt:lpstr>Discrete-Time Complex Exponential and Sinusoidal Signals</vt:lpstr>
      <vt:lpstr>General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Periodicity properties: discrete-time vs. continuous-time</vt:lpstr>
      <vt:lpstr>Signals and Systems: An overview (ch.1)</vt:lpstr>
      <vt:lpstr>Discrete-time unit impulse and unit step sequences</vt:lpstr>
      <vt:lpstr>Discrete-time unit impulse and unit step sequences</vt:lpstr>
      <vt:lpstr>Discrete-time unit impulse and unit step sequences</vt:lpstr>
      <vt:lpstr>Discrete-time unit impulse and unit step sequences</vt:lpstr>
      <vt:lpstr>Continuous-time unit impulse and unit step sequences</vt:lpstr>
      <vt:lpstr>Continuous-time unit impulse and unit step sequences</vt:lpstr>
      <vt:lpstr>Continuous-time unit impulse and unit step sequences</vt:lpstr>
      <vt:lpstr>Continuous-time unit impulse and unit step sequences</vt:lpstr>
      <vt:lpstr>Continuous-time unit impulse and unit step sequences</vt:lpstr>
      <vt:lpstr>Signals and Systems: An overview (ch.1)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Signals and Systems: An overview (ch.1)</vt:lpstr>
      <vt:lpstr>System with and without memory</vt:lpstr>
      <vt:lpstr>System with and without memory</vt:lpstr>
      <vt:lpstr>Invertibility and inverse system</vt:lpstr>
      <vt:lpstr>Invertibility and inverse system</vt:lpstr>
      <vt:lpstr>Invertibility and inverse system</vt:lpstr>
      <vt:lpstr>Causality</vt:lpstr>
      <vt:lpstr>Causality</vt:lpstr>
      <vt:lpstr>Stability</vt:lpstr>
      <vt:lpstr>Stability</vt:lpstr>
      <vt:lpstr>Stability</vt:lpstr>
      <vt:lpstr>Time Invariance</vt:lpstr>
      <vt:lpstr>Time Invariance</vt:lpstr>
      <vt:lpstr>Time Invariance</vt:lpstr>
      <vt:lpstr>Time Invariance</vt:lpstr>
      <vt:lpstr>Linearity</vt:lpstr>
      <vt:lpstr>Linearity</vt:lpstr>
      <vt:lpstr>Linearity</vt:lpstr>
      <vt:lpstr>Linearity</vt:lpstr>
      <vt:lpstr>Linearity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Signals and Systems</dc:title>
  <dc:creator>Windows User</dc:creator>
  <cp:lastModifiedBy>Windows User</cp:lastModifiedBy>
  <cp:revision>404</cp:revision>
  <dcterms:created xsi:type="dcterms:W3CDTF">2021-02-15T07:04:51Z</dcterms:created>
  <dcterms:modified xsi:type="dcterms:W3CDTF">2021-03-08T08:17:37Z</dcterms:modified>
</cp:coreProperties>
</file>